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2"/>
  </p:notesMasterIdLst>
  <p:sldIdLst>
    <p:sldId id="256" r:id="rId2"/>
    <p:sldId id="257" r:id="rId3"/>
    <p:sldId id="263" r:id="rId4"/>
    <p:sldId id="259" r:id="rId5"/>
    <p:sldId id="260" r:id="rId6"/>
    <p:sldId id="268" r:id="rId7"/>
    <p:sldId id="300" r:id="rId8"/>
    <p:sldId id="302" r:id="rId9"/>
    <p:sldId id="303" r:id="rId10"/>
    <p:sldId id="304" r:id="rId11"/>
    <p:sldId id="305" r:id="rId12"/>
    <p:sldId id="297" r:id="rId13"/>
    <p:sldId id="301" r:id="rId14"/>
    <p:sldId id="306" r:id="rId15"/>
    <p:sldId id="308" r:id="rId16"/>
    <p:sldId id="309" r:id="rId17"/>
    <p:sldId id="298" r:id="rId18"/>
    <p:sldId id="310" r:id="rId19"/>
    <p:sldId id="311" r:id="rId20"/>
    <p:sldId id="312" r:id="rId21"/>
    <p:sldId id="314" r:id="rId22"/>
    <p:sldId id="316" r:id="rId23"/>
    <p:sldId id="299" r:id="rId24"/>
    <p:sldId id="315" r:id="rId25"/>
    <p:sldId id="317" r:id="rId26"/>
    <p:sldId id="318" r:id="rId27"/>
    <p:sldId id="319" r:id="rId28"/>
    <p:sldId id="320" r:id="rId29"/>
    <p:sldId id="322" r:id="rId30"/>
    <p:sldId id="278" r:id="rId31"/>
  </p:sldIdLst>
  <p:sldSz cx="9144000" cy="5143500" type="screen16x9"/>
  <p:notesSz cx="6858000" cy="9144000"/>
  <p:embeddedFontLst>
    <p:embeddedFont>
      <p:font typeface="Montserrat" panose="00000500000000000000" pitchFamily="2"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swald" panose="00000500000000000000" pitchFamily="2" charset="0"/>
      <p:regular r:id="rId41"/>
      <p:bold r:id="rId42"/>
    </p:embeddedFont>
    <p:embeddedFont>
      <p:font typeface="Raleway Black" pitchFamily="2" charset="0"/>
      <p:bold r:id="rId43"/>
      <p:boldItalic r:id="rId44"/>
    </p:embeddedFont>
    <p:embeddedFont>
      <p:font typeface="Raleway ExtraBold" pitchFamily="2" charset="0"/>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E6BBDB-146D-4232-BB9D-640BE0889598}">
  <a:tblStyle styleId="{8EE6BBDB-146D-4232-BB9D-640BE08895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90" autoAdjust="0"/>
  </p:normalViewPr>
  <p:slideViewPr>
    <p:cSldViewPr snapToGrid="0">
      <p:cViewPr varScale="1">
        <p:scale>
          <a:sx n="124" d="100"/>
          <a:sy n="124" d="100"/>
        </p:scale>
        <p:origin x="235" y="82"/>
      </p:cViewPr>
      <p:guideLst>
        <p:guide pos="538"/>
        <p:guide pos="5222"/>
        <p:guide orient="horz" pos="2723"/>
      </p:guideLst>
    </p:cSldViewPr>
  </p:slideViewPr>
  <p:outlineViewPr>
    <p:cViewPr>
      <p:scale>
        <a:sx n="33" d="100"/>
        <a:sy n="33" d="100"/>
      </p:scale>
      <p:origin x="0" y="-144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f55da46cf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f55da46cf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3119c6b97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3119c6b97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9" name="Google Shape;19;p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0" name="Google Shape;20;p4"/>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a:lvl2pPr>
            <a:lvl3pPr marL="1371600" lvl="2" indent="-304800" rtl="0">
              <a:spcBef>
                <a:spcPts val="1600"/>
              </a:spcBef>
              <a:spcAft>
                <a:spcPts val="0"/>
              </a:spcAft>
              <a:buClr>
                <a:schemeClr val="dk1"/>
              </a:buClr>
              <a:buSzPts val="1200"/>
              <a:buFont typeface="Muli"/>
              <a:buAutoNum type="romanLcPeriod"/>
              <a:defRPr/>
            </a:lvl3pPr>
            <a:lvl4pPr marL="1828800" lvl="3" indent="-304800" rtl="0">
              <a:spcBef>
                <a:spcPts val="1600"/>
              </a:spcBef>
              <a:spcAft>
                <a:spcPts val="0"/>
              </a:spcAft>
              <a:buClr>
                <a:schemeClr val="dk1"/>
              </a:buClr>
              <a:buSzPts val="1200"/>
              <a:buFont typeface="Muli"/>
              <a:buAutoNum type="arabicPeriod"/>
              <a:defRPr/>
            </a:lvl4pPr>
            <a:lvl5pPr marL="2286000" lvl="4" indent="-304800" rtl="0">
              <a:spcBef>
                <a:spcPts val="1600"/>
              </a:spcBef>
              <a:spcAft>
                <a:spcPts val="0"/>
              </a:spcAft>
              <a:buClr>
                <a:schemeClr val="dk1"/>
              </a:buClr>
              <a:buSzPts val="1200"/>
              <a:buFont typeface="Muli"/>
              <a:buAutoNum type="alphaLcPeriod"/>
              <a:defRPr/>
            </a:lvl5pPr>
            <a:lvl6pPr marL="2743200" lvl="5" indent="-304800" rtl="0">
              <a:spcBef>
                <a:spcPts val="1600"/>
              </a:spcBef>
              <a:spcAft>
                <a:spcPts val="0"/>
              </a:spcAft>
              <a:buClr>
                <a:schemeClr val="dk1"/>
              </a:buClr>
              <a:buSzPts val="1200"/>
              <a:buFont typeface="Muli"/>
              <a:buAutoNum type="romanLcPeriod"/>
              <a:defRPr/>
            </a:lvl6pPr>
            <a:lvl7pPr marL="3200400" lvl="6" indent="-304800" rtl="0">
              <a:spcBef>
                <a:spcPts val="1600"/>
              </a:spcBef>
              <a:spcAft>
                <a:spcPts val="0"/>
              </a:spcAft>
              <a:buClr>
                <a:schemeClr val="dk1"/>
              </a:buClr>
              <a:buSzPts val="1200"/>
              <a:buFont typeface="Muli"/>
              <a:buAutoNum type="arabicPeriod"/>
              <a:defRPr/>
            </a:lvl7pPr>
            <a:lvl8pPr marL="3657600" lvl="7" indent="-304800" rtl="0">
              <a:spcBef>
                <a:spcPts val="1600"/>
              </a:spcBef>
              <a:spcAft>
                <a:spcPts val="0"/>
              </a:spcAft>
              <a:buClr>
                <a:schemeClr val="dk1"/>
              </a:buClr>
              <a:buSzPts val="1200"/>
              <a:buFont typeface="Muli"/>
              <a:buAutoNum type="alphaLcPeriod"/>
              <a:defRPr/>
            </a:lvl8pPr>
            <a:lvl9pPr marL="4114800" lvl="8" indent="-304800" rtl="0">
              <a:spcBef>
                <a:spcPts val="1600"/>
              </a:spcBef>
              <a:spcAft>
                <a:spcPts val="1600"/>
              </a:spcAft>
              <a:buClr>
                <a:schemeClr val="dk1"/>
              </a:buClr>
              <a:buSzPts val="1200"/>
              <a:buFont typeface="Muli"/>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60" b="-50"/>
          <a:stretch/>
        </p:blipFill>
        <p:spPr>
          <a:xfrm rot="-5">
            <a:off x="-211175" y="1464883"/>
            <a:ext cx="10974530" cy="1313608"/>
          </a:xfrm>
          <a:prstGeom prst="rect">
            <a:avLst/>
          </a:prstGeom>
          <a:noFill/>
          <a:ln>
            <a:noFill/>
          </a:ln>
        </p:spPr>
      </p:pic>
      <p:sp>
        <p:nvSpPr>
          <p:cNvPr id="104" name="Google Shape;104;p18"/>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a:endParaRPr/>
          </a:p>
        </p:txBody>
      </p:sp>
      <p:sp>
        <p:nvSpPr>
          <p:cNvPr id="135" name="Google Shape;135;p23"/>
          <p:cNvSpPr txBox="1">
            <a:spLocks noGrp="1"/>
          </p:cNvSpPr>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a:endParaRPr/>
          </a:p>
        </p:txBody>
      </p:sp>
      <p:sp>
        <p:nvSpPr>
          <p:cNvPr id="136" name="Google Shape;136;p23"/>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37" name="Google Shape;137;p23"/>
          <p:cNvPicPr preferRelativeResize="0"/>
          <p:nvPr/>
        </p:nvPicPr>
        <p:blipFill rotWithShape="1">
          <a:blip r:embed="rId2">
            <a:alphaModFix/>
          </a:blip>
          <a:srcRect t="70" b="-1203"/>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6799170" y="-2312740"/>
            <a:ext cx="4725956"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64"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intrusion-detection-system-using-machine-learning-algorithm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itm-conferences.org/articles/itmconf/abs/2022/06/itmconf_iceas2022_02003/itmconf_iceas2022_02003.html" TargetMode="External"/><Relationship Id="rId5" Type="http://schemas.openxmlformats.org/officeDocument/2006/relationships/hyperlink" Target="https://journalofbigdata.springeropen.com/articles/10.1186/s40537-018-0145-4" TargetMode="External"/><Relationship Id="rId4" Type="http://schemas.openxmlformats.org/officeDocument/2006/relationships/hyperlink" Target="https://www.paloaltonetworks.com/cyberpedia/what-is-an-intrusion-detection-system-id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0.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0.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1738462" y="1153525"/>
            <a:ext cx="5667075" cy="2304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800" dirty="0"/>
              <a:t>INTRUSION DETECTION SYSTEM  REVIEW 2</a:t>
            </a:r>
            <a:endParaRPr sz="8800"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A8044F-F181-37FE-880D-DB4831445DC6}"/>
              </a:ext>
            </a:extLst>
          </p:cNvPr>
          <p:cNvSpPr txBox="1"/>
          <p:nvPr/>
        </p:nvSpPr>
        <p:spPr>
          <a:xfrm>
            <a:off x="671051" y="273815"/>
            <a:ext cx="7801898"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CLASSIFICATION REPORTS OF PROBABILISTIC MODEL</a:t>
            </a:r>
          </a:p>
        </p:txBody>
      </p:sp>
      <p:pic>
        <p:nvPicPr>
          <p:cNvPr id="4" name="Picture 3">
            <a:extLst>
              <a:ext uri="{FF2B5EF4-FFF2-40B4-BE49-F238E27FC236}">
                <a16:creationId xmlns:a16="http://schemas.microsoft.com/office/drawing/2014/main" id="{B6708C3F-7398-E83A-9B46-50E2120DC1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166" y="1479446"/>
            <a:ext cx="3752033" cy="1502613"/>
          </a:xfrm>
          <a:prstGeom prst="rect">
            <a:avLst/>
          </a:prstGeom>
          <a:noFill/>
          <a:ln>
            <a:noFill/>
          </a:ln>
        </p:spPr>
      </p:pic>
      <p:pic>
        <p:nvPicPr>
          <p:cNvPr id="5" name="Picture 4">
            <a:extLst>
              <a:ext uri="{FF2B5EF4-FFF2-40B4-BE49-F238E27FC236}">
                <a16:creationId xmlns:a16="http://schemas.microsoft.com/office/drawing/2014/main" id="{CD51ACC7-A855-3C9B-FE84-6D5331CCCC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7998" y="3405638"/>
            <a:ext cx="3688004" cy="1427897"/>
          </a:xfrm>
          <a:prstGeom prst="rect">
            <a:avLst/>
          </a:prstGeom>
          <a:noFill/>
          <a:ln>
            <a:noFill/>
          </a:ln>
        </p:spPr>
      </p:pic>
      <p:pic>
        <p:nvPicPr>
          <p:cNvPr id="6" name="Picture 5">
            <a:extLst>
              <a:ext uri="{FF2B5EF4-FFF2-40B4-BE49-F238E27FC236}">
                <a16:creationId xmlns:a16="http://schemas.microsoft.com/office/drawing/2014/main" id="{BF224796-BABD-4348-0A9B-F9D9C57080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60038" y="1436469"/>
            <a:ext cx="3820795" cy="1545590"/>
          </a:xfrm>
          <a:prstGeom prst="rect">
            <a:avLst/>
          </a:prstGeom>
          <a:noFill/>
          <a:ln>
            <a:noFill/>
          </a:ln>
        </p:spPr>
      </p:pic>
      <p:sp>
        <p:nvSpPr>
          <p:cNvPr id="8" name="TextBox 7">
            <a:extLst>
              <a:ext uri="{FF2B5EF4-FFF2-40B4-BE49-F238E27FC236}">
                <a16:creationId xmlns:a16="http://schemas.microsoft.com/office/drawing/2014/main" id="{1E978368-9907-2A4F-2AD7-1224E22540EC}"/>
              </a:ext>
            </a:extLst>
          </p:cNvPr>
          <p:cNvSpPr txBox="1"/>
          <p:nvPr/>
        </p:nvSpPr>
        <p:spPr>
          <a:xfrm>
            <a:off x="1187245" y="3039960"/>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dirty="0">
                <a:solidFill>
                  <a:schemeClr val="accent2">
                    <a:lumMod val="40000"/>
                    <a:lumOff val="60000"/>
                  </a:schemeClr>
                </a:solidFill>
                <a:effectLst/>
                <a:latin typeface="Söhne"/>
              </a:rPr>
              <a:t>GAUSSIAN MIXTURE MODEL</a:t>
            </a:r>
          </a:p>
        </p:txBody>
      </p:sp>
      <p:sp>
        <p:nvSpPr>
          <p:cNvPr id="10" name="TextBox 9">
            <a:extLst>
              <a:ext uri="{FF2B5EF4-FFF2-40B4-BE49-F238E27FC236}">
                <a16:creationId xmlns:a16="http://schemas.microsoft.com/office/drawing/2014/main" id="{6C22391E-E15E-6D6C-F9A1-EBDB20F1B4A9}"/>
              </a:ext>
            </a:extLst>
          </p:cNvPr>
          <p:cNvSpPr txBox="1"/>
          <p:nvPr/>
        </p:nvSpPr>
        <p:spPr>
          <a:xfrm>
            <a:off x="3193025" y="4835723"/>
            <a:ext cx="4572000" cy="307777"/>
          </a:xfrm>
          <a:prstGeom prst="rect">
            <a:avLst/>
          </a:prstGeom>
          <a:noFill/>
        </p:spPr>
        <p:txBody>
          <a:bodyPr wrap="square">
            <a:spAutoFit/>
          </a:bodyPr>
          <a:lstStyle/>
          <a:p>
            <a:r>
              <a:rPr lang="en-IN" sz="1400" b="1" i="0" dirty="0">
                <a:solidFill>
                  <a:schemeClr val="bg1"/>
                </a:solidFill>
                <a:effectLst/>
                <a:latin typeface="Söhne"/>
              </a:rPr>
              <a:t>NAIVE BAYES CLASSIFIER MODEL</a:t>
            </a:r>
            <a:endParaRPr lang="en-IN" sz="1400" b="1" dirty="0">
              <a:solidFill>
                <a:schemeClr val="bg1"/>
              </a:solidFill>
            </a:endParaRPr>
          </a:p>
        </p:txBody>
      </p:sp>
      <p:sp>
        <p:nvSpPr>
          <p:cNvPr id="12" name="TextBox 11">
            <a:extLst>
              <a:ext uri="{FF2B5EF4-FFF2-40B4-BE49-F238E27FC236}">
                <a16:creationId xmlns:a16="http://schemas.microsoft.com/office/drawing/2014/main" id="{3FEAD578-3312-21DC-87A5-10C65B726A68}"/>
              </a:ext>
            </a:extLst>
          </p:cNvPr>
          <p:cNvSpPr txBox="1"/>
          <p:nvPr/>
        </p:nvSpPr>
        <p:spPr>
          <a:xfrm>
            <a:off x="6061587" y="2982059"/>
            <a:ext cx="4572000" cy="523220"/>
          </a:xfrm>
          <a:prstGeom prst="rect">
            <a:avLst/>
          </a:prstGeom>
          <a:noFill/>
        </p:spPr>
        <p:txBody>
          <a:bodyPr wrap="square">
            <a:spAutoFit/>
          </a:bodyPr>
          <a:lstStyle/>
          <a:p>
            <a:r>
              <a:rPr lang="en-IN" sz="1400" b="1" i="0" dirty="0">
                <a:solidFill>
                  <a:schemeClr val="bg1"/>
                </a:solidFill>
                <a:effectLst/>
                <a:latin typeface="Söhne"/>
              </a:rPr>
              <a:t>HIDDEN MARKOV MODEL</a:t>
            </a:r>
          </a:p>
          <a:p>
            <a:endParaRPr lang="en-IN" b="1" dirty="0">
              <a:solidFill>
                <a:schemeClr val="bg1"/>
              </a:solidFill>
            </a:endParaRPr>
          </a:p>
        </p:txBody>
      </p:sp>
    </p:spTree>
    <p:extLst>
      <p:ext uri="{BB962C8B-B14F-4D97-AF65-F5344CB8AC3E}">
        <p14:creationId xmlns:p14="http://schemas.microsoft.com/office/powerpoint/2010/main" val="1049435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32FF2B-0083-A99A-30DD-4C1D5743465D}"/>
              </a:ext>
            </a:extLst>
          </p:cNvPr>
          <p:cNvSpPr txBox="1"/>
          <p:nvPr/>
        </p:nvSpPr>
        <p:spPr>
          <a:xfrm>
            <a:off x="-58994" y="244318"/>
            <a:ext cx="9129252"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STATISTICS OF ALL THE THREE MODELS IN PROBABILISTIC MODEL</a:t>
            </a:r>
          </a:p>
        </p:txBody>
      </p:sp>
      <p:pic>
        <p:nvPicPr>
          <p:cNvPr id="4" name="Picture 3">
            <a:extLst>
              <a:ext uri="{FF2B5EF4-FFF2-40B4-BE49-F238E27FC236}">
                <a16:creationId xmlns:a16="http://schemas.microsoft.com/office/drawing/2014/main" id="{EF2D5AFC-0781-AAB6-7FAA-7A1F10C8D0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519" y="1559731"/>
            <a:ext cx="4006906" cy="2913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D891277A-0C40-5F5B-30D6-BB4D6C77DB88}"/>
              </a:ext>
            </a:extLst>
          </p:cNvPr>
          <p:cNvSpPr txBox="1"/>
          <p:nvPr/>
        </p:nvSpPr>
        <p:spPr>
          <a:xfrm>
            <a:off x="5609968" y="1940982"/>
            <a:ext cx="2357050" cy="2246769"/>
          </a:xfrm>
          <a:prstGeom prst="rect">
            <a:avLst/>
          </a:prstGeom>
          <a:noFill/>
        </p:spPr>
        <p:txBody>
          <a:bodyPr wrap="square">
            <a:spAutoFit/>
          </a:bodyPr>
          <a:lstStyle/>
          <a:p>
            <a:pPr algn="ctr"/>
            <a:r>
              <a:rPr lang="en-US" sz="1400" b="1" spc="50" dirty="0">
                <a:ln w="0"/>
                <a:solidFill>
                  <a:schemeClr val="bg1"/>
                </a:solidFill>
                <a:effectLst>
                  <a:innerShdw blurRad="63500" dist="50800" dir="13500000">
                    <a:srgbClr val="000000">
                      <a:alpha val="50000"/>
                    </a:srgbClr>
                  </a:innerShdw>
                </a:effectLst>
              </a:rPr>
              <a:t>The best probabilistic model for our dataset is </a:t>
            </a:r>
            <a:r>
              <a:rPr lang="en-US" sz="1400" b="1" spc="50" dirty="0">
                <a:ln w="0"/>
                <a:solidFill>
                  <a:schemeClr val="accent1">
                    <a:lumMod val="60000"/>
                    <a:lumOff val="40000"/>
                  </a:schemeClr>
                </a:solidFill>
                <a:effectLst>
                  <a:innerShdw blurRad="63500" dist="50800" dir="13500000">
                    <a:srgbClr val="000000">
                      <a:alpha val="50000"/>
                    </a:srgbClr>
                  </a:innerShdw>
                </a:effectLst>
              </a:rPr>
              <a:t>Naive Bayes</a:t>
            </a:r>
            <a:r>
              <a:rPr lang="en-US" sz="1400" b="1" spc="50" dirty="0">
                <a:ln w="0"/>
                <a:solidFill>
                  <a:schemeClr val="bg1"/>
                </a:solidFill>
                <a:effectLst>
                  <a:innerShdw blurRad="63500" dist="50800" dir="13500000">
                    <a:srgbClr val="000000">
                      <a:alpha val="50000"/>
                    </a:srgbClr>
                  </a:innerShdw>
                </a:effectLst>
              </a:rPr>
              <a:t>, as it exhibits significantly higher accuracy when compared with Gaussian Mixture Models (GMM) and Hidden Markov Models (HMM).</a:t>
            </a:r>
          </a:p>
        </p:txBody>
      </p:sp>
    </p:spTree>
    <p:extLst>
      <p:ext uri="{BB962C8B-B14F-4D97-AF65-F5344CB8AC3E}">
        <p14:creationId xmlns:p14="http://schemas.microsoft.com/office/powerpoint/2010/main" val="487932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A077-3E4C-E0C8-F18E-7F24A728927E}"/>
              </a:ext>
            </a:extLst>
          </p:cNvPr>
          <p:cNvSpPr>
            <a:spLocks noGrp="1"/>
          </p:cNvSpPr>
          <p:nvPr>
            <p:ph type="title"/>
          </p:nvPr>
        </p:nvSpPr>
        <p:spPr>
          <a:xfrm>
            <a:off x="2171700" y="2993751"/>
            <a:ext cx="5286375" cy="695400"/>
          </a:xfrm>
        </p:spPr>
        <p:txBody>
          <a:bodyPr/>
          <a:lstStyle/>
          <a:p>
            <a:pPr algn="l"/>
            <a:r>
              <a:rPr lang="en-US" b="1" dirty="0">
                <a:solidFill>
                  <a:schemeClr val="accent2">
                    <a:lumMod val="40000"/>
                    <a:lumOff val="60000"/>
                  </a:schemeClr>
                </a:solidFill>
                <a:latin typeface="Söhne"/>
              </a:rPr>
              <a:t>UNSUPERVISED MODEL</a:t>
            </a:r>
            <a:endParaRPr lang="en-IN" b="1" dirty="0">
              <a:solidFill>
                <a:schemeClr val="accent2">
                  <a:lumMod val="40000"/>
                  <a:lumOff val="60000"/>
                </a:schemeClr>
              </a:solidFill>
              <a:latin typeface="Söhne"/>
            </a:endParaRPr>
          </a:p>
        </p:txBody>
      </p:sp>
      <p:sp>
        <p:nvSpPr>
          <p:cNvPr id="3" name="Title 2">
            <a:extLst>
              <a:ext uri="{FF2B5EF4-FFF2-40B4-BE49-F238E27FC236}">
                <a16:creationId xmlns:a16="http://schemas.microsoft.com/office/drawing/2014/main" id="{6B8A50FE-4CFA-2842-A8DD-A2585B762218}"/>
              </a:ext>
            </a:extLst>
          </p:cNvPr>
          <p:cNvSpPr>
            <a:spLocks noGrp="1"/>
          </p:cNvSpPr>
          <p:nvPr>
            <p:ph type="title" idx="2"/>
          </p:nvPr>
        </p:nvSpPr>
        <p:spPr/>
        <p:txBody>
          <a:bodyPr/>
          <a:lstStyle/>
          <a:p>
            <a:r>
              <a:rPr lang="en-US" dirty="0"/>
              <a:t>02</a:t>
            </a:r>
            <a:endParaRPr lang="en-IN" dirty="0"/>
          </a:p>
        </p:txBody>
      </p:sp>
    </p:spTree>
    <p:extLst>
      <p:ext uri="{BB962C8B-B14F-4D97-AF65-F5344CB8AC3E}">
        <p14:creationId xmlns:p14="http://schemas.microsoft.com/office/powerpoint/2010/main" val="1298642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1864781-A57C-3B04-6997-AE2053A9EDB7}"/>
              </a:ext>
            </a:extLst>
          </p:cNvPr>
          <p:cNvGraphicFramePr>
            <a:graphicFrameLocks noGrp="1"/>
          </p:cNvGraphicFramePr>
          <p:nvPr>
            <p:extLst>
              <p:ext uri="{D42A27DB-BD31-4B8C-83A1-F6EECF244321}">
                <p14:modId xmlns:p14="http://schemas.microsoft.com/office/powerpoint/2010/main" val="1614791485"/>
              </p:ext>
            </p:extLst>
          </p:nvPr>
        </p:nvGraphicFramePr>
        <p:xfrm>
          <a:off x="878469" y="1044421"/>
          <a:ext cx="7387062" cy="3921638"/>
        </p:xfrm>
        <a:graphic>
          <a:graphicData uri="http://schemas.openxmlformats.org/drawingml/2006/table">
            <a:tbl>
              <a:tblPr firstRow="1" bandRow="1">
                <a:tableStyleId>{8EE6BBDB-146D-4232-BB9D-640BE0889598}</a:tableStyleId>
              </a:tblPr>
              <a:tblGrid>
                <a:gridCol w="2462354">
                  <a:extLst>
                    <a:ext uri="{9D8B030D-6E8A-4147-A177-3AD203B41FA5}">
                      <a16:colId xmlns:a16="http://schemas.microsoft.com/office/drawing/2014/main" val="1606422845"/>
                    </a:ext>
                  </a:extLst>
                </a:gridCol>
                <a:gridCol w="2462354">
                  <a:extLst>
                    <a:ext uri="{9D8B030D-6E8A-4147-A177-3AD203B41FA5}">
                      <a16:colId xmlns:a16="http://schemas.microsoft.com/office/drawing/2014/main" val="2482047916"/>
                    </a:ext>
                  </a:extLst>
                </a:gridCol>
                <a:gridCol w="2462354">
                  <a:extLst>
                    <a:ext uri="{9D8B030D-6E8A-4147-A177-3AD203B41FA5}">
                      <a16:colId xmlns:a16="http://schemas.microsoft.com/office/drawing/2014/main" val="2574239147"/>
                    </a:ext>
                  </a:extLst>
                </a:gridCol>
              </a:tblGrid>
              <a:tr h="3921638">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3603184"/>
                  </a:ext>
                </a:extLst>
              </a:tr>
            </a:tbl>
          </a:graphicData>
        </a:graphic>
      </p:graphicFrame>
      <p:graphicFrame>
        <p:nvGraphicFramePr>
          <p:cNvPr id="6" name="Table 5">
            <a:extLst>
              <a:ext uri="{FF2B5EF4-FFF2-40B4-BE49-F238E27FC236}">
                <a16:creationId xmlns:a16="http://schemas.microsoft.com/office/drawing/2014/main" id="{77460CE7-2E2F-C7A8-3889-884BFDC7B163}"/>
              </a:ext>
            </a:extLst>
          </p:cNvPr>
          <p:cNvGraphicFramePr>
            <a:graphicFrameLocks noGrp="1"/>
          </p:cNvGraphicFramePr>
          <p:nvPr>
            <p:extLst>
              <p:ext uri="{D42A27DB-BD31-4B8C-83A1-F6EECF244321}">
                <p14:modId xmlns:p14="http://schemas.microsoft.com/office/powerpoint/2010/main" val="3995417390"/>
              </p:ext>
            </p:extLst>
          </p:nvPr>
        </p:nvGraphicFramePr>
        <p:xfrm>
          <a:off x="878469" y="1044421"/>
          <a:ext cx="7387062" cy="792480"/>
        </p:xfrm>
        <a:graphic>
          <a:graphicData uri="http://schemas.openxmlformats.org/drawingml/2006/table">
            <a:tbl>
              <a:tblPr firstRow="1" bandRow="1">
                <a:tableStyleId>{8EE6BBDB-146D-4232-BB9D-640BE0889598}</a:tableStyleId>
              </a:tblPr>
              <a:tblGrid>
                <a:gridCol w="2462354">
                  <a:extLst>
                    <a:ext uri="{9D8B030D-6E8A-4147-A177-3AD203B41FA5}">
                      <a16:colId xmlns:a16="http://schemas.microsoft.com/office/drawing/2014/main" val="3722611281"/>
                    </a:ext>
                  </a:extLst>
                </a:gridCol>
                <a:gridCol w="2462354">
                  <a:extLst>
                    <a:ext uri="{9D8B030D-6E8A-4147-A177-3AD203B41FA5}">
                      <a16:colId xmlns:a16="http://schemas.microsoft.com/office/drawing/2014/main" val="247185080"/>
                    </a:ext>
                  </a:extLst>
                </a:gridCol>
                <a:gridCol w="2462354">
                  <a:extLst>
                    <a:ext uri="{9D8B030D-6E8A-4147-A177-3AD203B41FA5}">
                      <a16:colId xmlns:a16="http://schemas.microsoft.com/office/drawing/2014/main" val="1661340469"/>
                    </a:ext>
                  </a:extLst>
                </a:gridCol>
              </a:tblGrid>
              <a:tr h="626700">
                <a:tc>
                  <a:txBody>
                    <a:bodyPr/>
                    <a:lstStyle/>
                    <a:p>
                      <a:pPr marL="152400" indent="0" algn="l">
                        <a:buNone/>
                      </a:pPr>
                      <a:r>
                        <a:rPr lang="en-IN" sz="1600" b="1" i="0" dirty="0">
                          <a:solidFill>
                            <a:schemeClr val="accent2">
                              <a:lumMod val="40000"/>
                              <a:lumOff val="60000"/>
                            </a:schemeClr>
                          </a:solidFill>
                          <a:effectLst/>
                          <a:latin typeface="Söhne"/>
                        </a:rPr>
                        <a:t>K-MEANS CLUSTERING MODEL</a:t>
                      </a:r>
                    </a:p>
                  </a:txBody>
                  <a:tcPr/>
                </a:tc>
                <a:tc>
                  <a:txBody>
                    <a:bodyPr/>
                    <a:lstStyle/>
                    <a:p>
                      <a:pPr marL="152400" indent="0" algn="l">
                        <a:buNone/>
                      </a:pPr>
                      <a:r>
                        <a:rPr lang="en-IN" sz="2000" b="1" i="0" dirty="0">
                          <a:solidFill>
                            <a:schemeClr val="accent2">
                              <a:lumMod val="40000"/>
                              <a:lumOff val="60000"/>
                            </a:schemeClr>
                          </a:solidFill>
                          <a:effectLst/>
                          <a:latin typeface="Söhne"/>
                        </a:rPr>
                        <a:t>DB-SCAN MODEL</a:t>
                      </a:r>
                    </a:p>
                  </a:txBody>
                  <a:tcPr/>
                </a:tc>
                <a:tc>
                  <a:txBody>
                    <a:bodyPr/>
                    <a:lstStyle/>
                    <a:p>
                      <a:pPr marL="152400" indent="0" algn="l">
                        <a:buNone/>
                      </a:pPr>
                      <a:r>
                        <a:rPr lang="en-IN" sz="1600" b="1" i="0" dirty="0">
                          <a:solidFill>
                            <a:schemeClr val="accent2">
                              <a:lumMod val="40000"/>
                              <a:lumOff val="60000"/>
                            </a:schemeClr>
                          </a:solidFill>
                          <a:effectLst/>
                          <a:latin typeface="Söhne"/>
                        </a:rPr>
                        <a:t>HIERARCHICAL CLUSTERING</a:t>
                      </a:r>
                    </a:p>
                    <a:p>
                      <a:endParaRPr lang="en-IN" dirty="0"/>
                    </a:p>
                  </a:txBody>
                  <a:tcPr/>
                </a:tc>
                <a:extLst>
                  <a:ext uri="{0D108BD9-81ED-4DB2-BD59-A6C34878D82A}">
                    <a16:rowId xmlns:a16="http://schemas.microsoft.com/office/drawing/2014/main" val="2339835805"/>
                  </a:ext>
                </a:extLst>
              </a:tr>
            </a:tbl>
          </a:graphicData>
        </a:graphic>
      </p:graphicFrame>
      <p:sp>
        <p:nvSpPr>
          <p:cNvPr id="7" name="TextBox 6">
            <a:extLst>
              <a:ext uri="{FF2B5EF4-FFF2-40B4-BE49-F238E27FC236}">
                <a16:creationId xmlns:a16="http://schemas.microsoft.com/office/drawing/2014/main" id="{1D25E1A4-C314-F06B-A180-7B70798836BB}"/>
              </a:ext>
            </a:extLst>
          </p:cNvPr>
          <p:cNvSpPr txBox="1"/>
          <p:nvPr/>
        </p:nvSpPr>
        <p:spPr>
          <a:xfrm>
            <a:off x="965079" y="2013490"/>
            <a:ext cx="2286000" cy="1815882"/>
          </a:xfrm>
          <a:prstGeom prst="rect">
            <a:avLst/>
          </a:prstGeom>
          <a:noFill/>
        </p:spPr>
        <p:txBody>
          <a:bodyPr wrap="square" rtlCol="0">
            <a:spAutoFit/>
          </a:bodyPr>
          <a:lstStyle/>
          <a:p>
            <a:r>
              <a:rPr lang="en-US" dirty="0">
                <a:solidFill>
                  <a:srgbClr val="D1D5DB"/>
                </a:solidFill>
                <a:latin typeface="Söhne"/>
              </a:rPr>
              <a:t>K-means clustering is a partitioning algorithm that groups data points into k distinct, non-overlapping subgroups based on their feature similarities, aiming to minimize the within-cluster variance.</a:t>
            </a:r>
            <a:endParaRPr lang="en-IN" dirty="0">
              <a:solidFill>
                <a:srgbClr val="D1D5DB"/>
              </a:solidFill>
              <a:latin typeface="Söhne"/>
            </a:endParaRPr>
          </a:p>
        </p:txBody>
      </p:sp>
      <p:sp>
        <p:nvSpPr>
          <p:cNvPr id="8" name="TextBox 7">
            <a:extLst>
              <a:ext uri="{FF2B5EF4-FFF2-40B4-BE49-F238E27FC236}">
                <a16:creationId xmlns:a16="http://schemas.microsoft.com/office/drawing/2014/main" id="{94B2D7AB-49FA-8393-29A0-867A363E623B}"/>
              </a:ext>
            </a:extLst>
          </p:cNvPr>
          <p:cNvSpPr txBox="1"/>
          <p:nvPr/>
        </p:nvSpPr>
        <p:spPr>
          <a:xfrm>
            <a:off x="3450182" y="1905769"/>
            <a:ext cx="2168013" cy="2246769"/>
          </a:xfrm>
          <a:prstGeom prst="rect">
            <a:avLst/>
          </a:prstGeom>
          <a:noFill/>
        </p:spPr>
        <p:txBody>
          <a:bodyPr wrap="square" rtlCol="0">
            <a:spAutoFit/>
          </a:bodyPr>
          <a:lstStyle/>
          <a:p>
            <a:r>
              <a:rPr lang="en-US" dirty="0">
                <a:solidFill>
                  <a:srgbClr val="D1D5DB"/>
                </a:solidFill>
                <a:latin typeface="Söhne"/>
              </a:rPr>
              <a:t>DBSCAN (Density-Based Spatial Clustering of Applications with Noise) is a density-based clustering algorithm that identifies clusters as dense regions separated by sparser areas, effectively handling irregularly shaped clusters and noise in the data.</a:t>
            </a:r>
            <a:endParaRPr lang="en-IN" dirty="0">
              <a:solidFill>
                <a:srgbClr val="D1D5DB"/>
              </a:solidFill>
              <a:latin typeface="Söhne"/>
            </a:endParaRPr>
          </a:p>
        </p:txBody>
      </p:sp>
      <p:sp>
        <p:nvSpPr>
          <p:cNvPr id="9" name="TextBox 8">
            <a:extLst>
              <a:ext uri="{FF2B5EF4-FFF2-40B4-BE49-F238E27FC236}">
                <a16:creationId xmlns:a16="http://schemas.microsoft.com/office/drawing/2014/main" id="{712CF847-14F0-B30E-5C04-498CDC365D78}"/>
              </a:ext>
            </a:extLst>
          </p:cNvPr>
          <p:cNvSpPr txBox="1"/>
          <p:nvPr/>
        </p:nvSpPr>
        <p:spPr bwMode="gray">
          <a:xfrm>
            <a:off x="5935286" y="1905769"/>
            <a:ext cx="2168013" cy="2246769"/>
          </a:xfrm>
          <a:prstGeom prst="rect">
            <a:avLst/>
          </a:prstGeom>
          <a:noFill/>
        </p:spPr>
        <p:txBody>
          <a:bodyPr wrap="square" rtlCol="0">
            <a:spAutoFit/>
          </a:bodyPr>
          <a:lstStyle/>
          <a:p>
            <a:r>
              <a:rPr lang="en-US" dirty="0">
                <a:solidFill>
                  <a:srgbClr val="D1D5DB"/>
                </a:solidFill>
                <a:latin typeface="Söhne"/>
              </a:rPr>
              <a:t>Hierarchical clustering is an agglomerative or divisive approach that organizes data into a tree-like hierarchy of clusters, allowing for a flexible exploration of relationships at different levels of granularity within the dataset.</a:t>
            </a:r>
            <a:endParaRPr lang="en-IN" dirty="0">
              <a:solidFill>
                <a:srgbClr val="D1D5DB"/>
              </a:solidFill>
              <a:latin typeface="Söhne"/>
            </a:endParaRPr>
          </a:p>
        </p:txBody>
      </p:sp>
      <p:sp>
        <p:nvSpPr>
          <p:cNvPr id="15" name="Title 4">
            <a:extLst>
              <a:ext uri="{FF2B5EF4-FFF2-40B4-BE49-F238E27FC236}">
                <a16:creationId xmlns:a16="http://schemas.microsoft.com/office/drawing/2014/main" id="{A005555D-50B8-85DA-AC3B-FA34F2C10740}"/>
              </a:ext>
            </a:extLst>
          </p:cNvPr>
          <p:cNvSpPr txBox="1">
            <a:spLocks/>
          </p:cNvSpPr>
          <p:nvPr/>
        </p:nvSpPr>
        <p:spPr>
          <a:xfrm>
            <a:off x="835164" y="150350"/>
            <a:ext cx="7680000" cy="626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b="1" i="0" dirty="0">
                <a:solidFill>
                  <a:schemeClr val="accent2">
                    <a:lumMod val="40000"/>
                    <a:lumOff val="60000"/>
                  </a:schemeClr>
                </a:solidFill>
                <a:effectLst/>
                <a:latin typeface="Söhne"/>
              </a:rPr>
              <a:t>UNSUPERVISED MODEL</a:t>
            </a:r>
            <a:endParaRPr lang="en-IN" sz="3200" dirty="0">
              <a:solidFill>
                <a:schemeClr val="accent2">
                  <a:lumMod val="40000"/>
                  <a:lumOff val="60000"/>
                </a:schemeClr>
              </a:solidFill>
              <a:latin typeface="Söhne"/>
            </a:endParaRPr>
          </a:p>
          <a:p>
            <a:br>
              <a:rPr lang="en-IN" sz="3200" dirty="0">
                <a:solidFill>
                  <a:schemeClr val="accent2">
                    <a:lumMod val="40000"/>
                    <a:lumOff val="60000"/>
                  </a:schemeClr>
                </a:solidFill>
                <a:latin typeface="Söhne"/>
              </a:rPr>
            </a:br>
            <a:endParaRPr lang="en-IN" dirty="0"/>
          </a:p>
        </p:txBody>
      </p:sp>
    </p:spTree>
    <p:extLst>
      <p:ext uri="{BB962C8B-B14F-4D97-AF65-F5344CB8AC3E}">
        <p14:creationId xmlns:p14="http://schemas.microsoft.com/office/powerpoint/2010/main" val="52396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VISUALISATION</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UNSUPERVISED LEARNING</a:t>
            </a:r>
          </a:p>
        </p:txBody>
      </p:sp>
      <p:pic>
        <p:nvPicPr>
          <p:cNvPr id="4" name="Picture 3">
            <a:extLst>
              <a:ext uri="{FF2B5EF4-FFF2-40B4-BE49-F238E27FC236}">
                <a16:creationId xmlns:a16="http://schemas.microsoft.com/office/drawing/2014/main" id="{2BB96DEC-8443-C20A-1314-24E4726981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3" y="2007375"/>
            <a:ext cx="2324759" cy="1889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1788740-FC9A-5524-BF03-5D185AE88B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4361" y="1881907"/>
            <a:ext cx="2979391" cy="2072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0DAA8F6-DE11-8AD9-8EFF-C10F9D9E55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3907" y="2007375"/>
            <a:ext cx="3001505" cy="1765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2EF53FB9-05C8-6EB7-FE7A-FD8F8A810C4F}"/>
              </a:ext>
            </a:extLst>
          </p:cNvPr>
          <p:cNvSpPr txBox="1"/>
          <p:nvPr/>
        </p:nvSpPr>
        <p:spPr>
          <a:xfrm>
            <a:off x="103585" y="3970212"/>
            <a:ext cx="4664868"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K-MEANS CLUSTERING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3336131" y="4055477"/>
            <a:ext cx="4572000"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DB-SCAN MODEL</a:t>
            </a:r>
          </a:p>
        </p:txBody>
      </p:sp>
      <p:sp>
        <p:nvSpPr>
          <p:cNvPr id="12" name="TextBox 11">
            <a:extLst>
              <a:ext uri="{FF2B5EF4-FFF2-40B4-BE49-F238E27FC236}">
                <a16:creationId xmlns:a16="http://schemas.microsoft.com/office/drawing/2014/main" id="{81C95665-E2FF-905A-D145-8104747014A7}"/>
              </a:ext>
            </a:extLst>
          </p:cNvPr>
          <p:cNvSpPr txBox="1"/>
          <p:nvPr/>
        </p:nvSpPr>
        <p:spPr>
          <a:xfrm>
            <a:off x="6272213" y="3816323"/>
            <a:ext cx="4572000"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HIERARCHICAL CLUSTERING</a:t>
            </a:r>
          </a:p>
        </p:txBody>
      </p:sp>
    </p:spTree>
    <p:extLst>
      <p:ext uri="{BB962C8B-B14F-4D97-AF65-F5344CB8AC3E}">
        <p14:creationId xmlns:p14="http://schemas.microsoft.com/office/powerpoint/2010/main" val="2383462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389334" y="246415"/>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LOSS CURVES </a:t>
            </a:r>
          </a:p>
          <a:p>
            <a:pPr algn="ctr"/>
            <a:r>
              <a:rPr lang="en-US" sz="3000" b="1" spc="50" dirty="0">
                <a:ln w="0"/>
                <a:solidFill>
                  <a:schemeClr val="bg1"/>
                </a:solidFill>
                <a:effectLst>
                  <a:innerShdw blurRad="63500" dist="50800" dir="13500000">
                    <a:srgbClr val="000000">
                      <a:alpha val="50000"/>
                    </a:srgbClr>
                  </a:innerShdw>
                </a:effectLst>
              </a:rPr>
              <a:t>UNSUPERVISED LEARNING</a:t>
            </a:r>
          </a:p>
        </p:txBody>
      </p:sp>
      <p:sp>
        <p:nvSpPr>
          <p:cNvPr id="8" name="TextBox 7">
            <a:extLst>
              <a:ext uri="{FF2B5EF4-FFF2-40B4-BE49-F238E27FC236}">
                <a16:creationId xmlns:a16="http://schemas.microsoft.com/office/drawing/2014/main" id="{2EF53FB9-05C8-6EB7-FE7A-FD8F8A810C4F}"/>
              </a:ext>
            </a:extLst>
          </p:cNvPr>
          <p:cNvSpPr txBox="1"/>
          <p:nvPr/>
        </p:nvSpPr>
        <p:spPr>
          <a:xfrm>
            <a:off x="1369012" y="3818366"/>
            <a:ext cx="4664868"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K-MEANS CLUSTERING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5739966" y="3816323"/>
            <a:ext cx="4572000"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DB-SCAN MODEL</a:t>
            </a:r>
          </a:p>
        </p:txBody>
      </p:sp>
      <p:pic>
        <p:nvPicPr>
          <p:cNvPr id="2" name="Picture 1">
            <a:extLst>
              <a:ext uri="{FF2B5EF4-FFF2-40B4-BE49-F238E27FC236}">
                <a16:creationId xmlns:a16="http://schemas.microsoft.com/office/drawing/2014/main" id="{6BF70405-7C42-5AEC-1173-E5D3A3D5AB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7717" y="2050933"/>
            <a:ext cx="2737104" cy="1701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9C2F519-D85A-B1EE-4CED-3DEFDFB499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7244" y="2050933"/>
            <a:ext cx="2684016" cy="1701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4463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389334" y="246415"/>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COMPARISON IN THREE MODELS OF </a:t>
            </a:r>
          </a:p>
          <a:p>
            <a:pPr algn="ctr"/>
            <a:r>
              <a:rPr lang="en-US" sz="3000" b="1" spc="50" dirty="0">
                <a:ln w="0"/>
                <a:solidFill>
                  <a:schemeClr val="bg1"/>
                </a:solidFill>
                <a:effectLst>
                  <a:innerShdw blurRad="63500" dist="50800" dir="13500000">
                    <a:srgbClr val="000000">
                      <a:alpha val="50000"/>
                    </a:srgbClr>
                  </a:innerShdw>
                </a:effectLst>
              </a:rPr>
              <a:t>UNSUPERVISED LEARNING</a:t>
            </a:r>
          </a:p>
        </p:txBody>
      </p:sp>
      <p:pic>
        <p:nvPicPr>
          <p:cNvPr id="4" name="Picture 3">
            <a:extLst>
              <a:ext uri="{FF2B5EF4-FFF2-40B4-BE49-F238E27FC236}">
                <a16:creationId xmlns:a16="http://schemas.microsoft.com/office/drawing/2014/main" id="{CC58CCAC-4195-AFD2-1C09-8FA721540B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219" y="1635516"/>
            <a:ext cx="3892781" cy="28090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6974ED83-5226-3DA6-7A34-527DB31EE7FF}"/>
              </a:ext>
            </a:extLst>
          </p:cNvPr>
          <p:cNvSpPr txBox="1"/>
          <p:nvPr/>
        </p:nvSpPr>
        <p:spPr>
          <a:xfrm>
            <a:off x="5591432" y="1916658"/>
            <a:ext cx="2150076" cy="2462213"/>
          </a:xfrm>
          <a:prstGeom prst="rect">
            <a:avLst/>
          </a:prstGeom>
          <a:noFill/>
        </p:spPr>
        <p:txBody>
          <a:bodyPr wrap="square">
            <a:spAutoFit/>
          </a:bodyPr>
          <a:lstStyle/>
          <a:p>
            <a:pPr algn="ctr"/>
            <a:r>
              <a:rPr lang="en-US" sz="1400" b="1" spc="50" dirty="0">
                <a:ln w="0"/>
                <a:solidFill>
                  <a:schemeClr val="bg1"/>
                </a:solidFill>
                <a:effectLst>
                  <a:innerShdw blurRad="63500" dist="50800" dir="13500000">
                    <a:srgbClr val="000000">
                      <a:alpha val="50000"/>
                    </a:srgbClr>
                  </a:innerShdw>
                </a:effectLst>
              </a:rPr>
              <a:t>The best unsupervised learning model for our dataset is</a:t>
            </a:r>
          </a:p>
          <a:p>
            <a:pPr algn="ctr"/>
            <a:r>
              <a:rPr lang="en-US" sz="1400" b="1" spc="50" dirty="0">
                <a:ln w="0"/>
                <a:solidFill>
                  <a:schemeClr val="bg1"/>
                </a:solidFill>
                <a:effectLst>
                  <a:innerShdw blurRad="63500" dist="50800" dir="13500000">
                    <a:srgbClr val="000000">
                      <a:alpha val="50000"/>
                    </a:srgbClr>
                  </a:innerShdw>
                </a:effectLst>
              </a:rPr>
              <a:t> </a:t>
            </a:r>
            <a:r>
              <a:rPr lang="en-US" b="1" spc="50" dirty="0">
                <a:ln w="0"/>
                <a:solidFill>
                  <a:schemeClr val="accent1">
                    <a:lumMod val="60000"/>
                    <a:lumOff val="40000"/>
                  </a:schemeClr>
                </a:solidFill>
                <a:effectLst>
                  <a:innerShdw blurRad="63500" dist="50800" dir="13500000">
                    <a:srgbClr val="000000">
                      <a:alpha val="50000"/>
                    </a:srgbClr>
                  </a:innerShdw>
                </a:effectLst>
              </a:rPr>
              <a:t>K-MEANS</a:t>
            </a:r>
            <a:r>
              <a:rPr lang="en-US" sz="1400" b="1" spc="50" dirty="0">
                <a:ln w="0"/>
                <a:solidFill>
                  <a:schemeClr val="bg1"/>
                </a:solidFill>
                <a:effectLst>
                  <a:innerShdw blurRad="63500" dist="50800" dir="13500000">
                    <a:srgbClr val="000000">
                      <a:alpha val="50000"/>
                    </a:srgbClr>
                  </a:innerShdw>
                </a:effectLst>
              </a:rPr>
              <a:t>, as it exhibits significantly higher Silhouette Score when compared with DBSCAN and </a:t>
            </a:r>
            <a:r>
              <a:rPr lang="en-US" sz="1400" b="1" spc="50" dirty="0" err="1">
                <a:ln w="0"/>
                <a:solidFill>
                  <a:schemeClr val="bg1"/>
                </a:solidFill>
                <a:effectLst>
                  <a:innerShdw blurRad="63500" dist="50800" dir="13500000">
                    <a:srgbClr val="000000">
                      <a:alpha val="50000"/>
                    </a:srgbClr>
                  </a:innerShdw>
                </a:effectLst>
              </a:rPr>
              <a:t>Hirarical</a:t>
            </a:r>
            <a:r>
              <a:rPr lang="en-US" sz="1400" b="1" spc="50" dirty="0">
                <a:ln w="0"/>
                <a:solidFill>
                  <a:schemeClr val="bg1"/>
                </a:solidFill>
                <a:effectLst>
                  <a:innerShdw blurRad="63500" dist="50800" dir="13500000">
                    <a:srgbClr val="000000">
                      <a:alpha val="50000"/>
                    </a:srgbClr>
                  </a:innerShdw>
                </a:effectLst>
              </a:rPr>
              <a:t> clustering.</a:t>
            </a:r>
          </a:p>
        </p:txBody>
      </p:sp>
    </p:spTree>
    <p:extLst>
      <p:ext uri="{BB962C8B-B14F-4D97-AF65-F5344CB8AC3E}">
        <p14:creationId xmlns:p14="http://schemas.microsoft.com/office/powerpoint/2010/main" val="112528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A077-3E4C-E0C8-F18E-7F24A728927E}"/>
              </a:ext>
            </a:extLst>
          </p:cNvPr>
          <p:cNvSpPr>
            <a:spLocks noGrp="1"/>
          </p:cNvSpPr>
          <p:nvPr>
            <p:ph type="title"/>
          </p:nvPr>
        </p:nvSpPr>
        <p:spPr>
          <a:xfrm>
            <a:off x="2057400" y="2993751"/>
            <a:ext cx="5943600" cy="695400"/>
          </a:xfrm>
        </p:spPr>
        <p:txBody>
          <a:bodyPr/>
          <a:lstStyle/>
          <a:p>
            <a:pPr algn="l"/>
            <a:r>
              <a:rPr lang="en-US" b="1" dirty="0">
                <a:solidFill>
                  <a:schemeClr val="accent2">
                    <a:lumMod val="40000"/>
                    <a:lumOff val="60000"/>
                  </a:schemeClr>
                </a:solidFill>
                <a:latin typeface="Söhne"/>
              </a:rPr>
              <a:t>DIMENSIONALITY REDUCTION</a:t>
            </a:r>
            <a:endParaRPr lang="en-IN" b="1" dirty="0">
              <a:solidFill>
                <a:schemeClr val="accent2">
                  <a:lumMod val="40000"/>
                  <a:lumOff val="60000"/>
                </a:schemeClr>
              </a:solidFill>
              <a:latin typeface="Söhne"/>
            </a:endParaRPr>
          </a:p>
        </p:txBody>
      </p:sp>
      <p:sp>
        <p:nvSpPr>
          <p:cNvPr id="3" name="Title 2">
            <a:extLst>
              <a:ext uri="{FF2B5EF4-FFF2-40B4-BE49-F238E27FC236}">
                <a16:creationId xmlns:a16="http://schemas.microsoft.com/office/drawing/2014/main" id="{6B8A50FE-4CFA-2842-A8DD-A2585B762218}"/>
              </a:ext>
            </a:extLst>
          </p:cNvPr>
          <p:cNvSpPr>
            <a:spLocks noGrp="1"/>
          </p:cNvSpPr>
          <p:nvPr>
            <p:ph type="title" idx="2"/>
          </p:nvPr>
        </p:nvSpPr>
        <p:spPr/>
        <p:txBody>
          <a:bodyPr/>
          <a:lstStyle/>
          <a:p>
            <a:r>
              <a:rPr lang="en-US" dirty="0"/>
              <a:t>03</a:t>
            </a:r>
            <a:endParaRPr lang="en-IN" dirty="0"/>
          </a:p>
        </p:txBody>
      </p:sp>
    </p:spTree>
    <p:extLst>
      <p:ext uri="{BB962C8B-B14F-4D97-AF65-F5344CB8AC3E}">
        <p14:creationId xmlns:p14="http://schemas.microsoft.com/office/powerpoint/2010/main" val="3066676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AF6FFD-CA58-9F6E-1225-B996F591F896}"/>
              </a:ext>
            </a:extLst>
          </p:cNvPr>
          <p:cNvSpPr>
            <a:spLocks noGrp="1"/>
          </p:cNvSpPr>
          <p:nvPr>
            <p:ph type="title"/>
          </p:nvPr>
        </p:nvSpPr>
        <p:spPr>
          <a:xfrm>
            <a:off x="835164" y="150350"/>
            <a:ext cx="7680000" cy="626700"/>
          </a:xfrm>
        </p:spPr>
        <p:txBody>
          <a:bodyPr/>
          <a:lstStyle/>
          <a:p>
            <a:r>
              <a:rPr lang="en-US" sz="4000" b="1" dirty="0">
                <a:solidFill>
                  <a:schemeClr val="accent2">
                    <a:lumMod val="40000"/>
                    <a:lumOff val="60000"/>
                  </a:schemeClr>
                </a:solidFill>
                <a:latin typeface="Söhne"/>
              </a:rPr>
              <a:t>DIMENSIONALITY REDUCTION</a:t>
            </a:r>
            <a:br>
              <a:rPr lang="en-IN" sz="3200" dirty="0">
                <a:solidFill>
                  <a:schemeClr val="accent2">
                    <a:lumMod val="40000"/>
                    <a:lumOff val="60000"/>
                  </a:schemeClr>
                </a:solidFill>
                <a:latin typeface="Söhne"/>
              </a:rPr>
            </a:br>
            <a:endParaRPr lang="en-IN" dirty="0"/>
          </a:p>
        </p:txBody>
      </p:sp>
      <p:graphicFrame>
        <p:nvGraphicFramePr>
          <p:cNvPr id="2" name="Table 1">
            <a:extLst>
              <a:ext uri="{FF2B5EF4-FFF2-40B4-BE49-F238E27FC236}">
                <a16:creationId xmlns:a16="http://schemas.microsoft.com/office/drawing/2014/main" id="{3A6B9ED7-F0A9-8E8F-209E-5A313015715F}"/>
              </a:ext>
            </a:extLst>
          </p:cNvPr>
          <p:cNvGraphicFramePr>
            <a:graphicFrameLocks noGrp="1"/>
          </p:cNvGraphicFramePr>
          <p:nvPr>
            <p:extLst>
              <p:ext uri="{D42A27DB-BD31-4B8C-83A1-F6EECF244321}">
                <p14:modId xmlns:p14="http://schemas.microsoft.com/office/powerpoint/2010/main" val="56956516"/>
              </p:ext>
            </p:extLst>
          </p:nvPr>
        </p:nvGraphicFramePr>
        <p:xfrm>
          <a:off x="2308122" y="878964"/>
          <a:ext cx="4962832" cy="4023360"/>
        </p:xfrm>
        <a:graphic>
          <a:graphicData uri="http://schemas.openxmlformats.org/drawingml/2006/table">
            <a:tbl>
              <a:tblPr firstRow="1" bandRow="1">
                <a:tableStyleId>{8EE6BBDB-146D-4232-BB9D-640BE0889598}</a:tableStyleId>
              </a:tblPr>
              <a:tblGrid>
                <a:gridCol w="2481416">
                  <a:extLst>
                    <a:ext uri="{9D8B030D-6E8A-4147-A177-3AD203B41FA5}">
                      <a16:colId xmlns:a16="http://schemas.microsoft.com/office/drawing/2014/main" val="1622591360"/>
                    </a:ext>
                  </a:extLst>
                </a:gridCol>
                <a:gridCol w="2481416">
                  <a:extLst>
                    <a:ext uri="{9D8B030D-6E8A-4147-A177-3AD203B41FA5}">
                      <a16:colId xmlns:a16="http://schemas.microsoft.com/office/drawing/2014/main" val="2458039434"/>
                    </a:ext>
                  </a:extLst>
                </a:gridCol>
              </a:tblGrid>
              <a:tr h="678314">
                <a:tc>
                  <a:txBody>
                    <a:bodyPr/>
                    <a:lstStyle/>
                    <a:p>
                      <a:r>
                        <a:rPr lang="en-IN" sz="1400" b="0" i="0" dirty="0">
                          <a:solidFill>
                            <a:schemeClr val="accent2">
                              <a:lumMod val="40000"/>
                              <a:lumOff val="60000"/>
                            </a:schemeClr>
                          </a:solidFill>
                          <a:effectLst/>
                          <a:latin typeface="Söhne"/>
                        </a:rPr>
                        <a:t>PCA (Principal Component Analysis)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t-SNE (t-distributed Stochastic Neighbour Embedding) MODEL</a:t>
                      </a:r>
                    </a:p>
                    <a:p>
                      <a:endParaRPr lang="en-IN" dirty="0"/>
                    </a:p>
                  </a:txBody>
                  <a:tcPr/>
                </a:tc>
                <a:extLst>
                  <a:ext uri="{0D108BD9-81ED-4DB2-BD59-A6C34878D82A}">
                    <a16:rowId xmlns:a16="http://schemas.microsoft.com/office/drawing/2014/main" val="2351515287"/>
                  </a:ext>
                </a:extLst>
              </a:tr>
              <a:tr h="0">
                <a:tc>
                  <a:txBody>
                    <a:bodyPr/>
                    <a:lstStyle/>
                    <a:p>
                      <a:r>
                        <a:rPr lang="en-US" sz="1400" b="0" i="0" u="none" strike="noStrike" cap="none" dirty="0">
                          <a:solidFill>
                            <a:srgbClr val="D1D5DB"/>
                          </a:solidFill>
                          <a:effectLst/>
                          <a:latin typeface="Söhne"/>
                          <a:cs typeface="Arial"/>
                          <a:sym typeface="Arial"/>
                        </a:rPr>
                        <a:t>PCA (Principal Component Analysis) is a dimensionality reduction technique that transforms high-dimensional data into a lower-dimensional space while preserving as much variance as possible.</a:t>
                      </a:r>
                      <a:endParaRPr lang="en-IN" sz="1400" b="0" i="0" u="none" strike="noStrike" cap="none" dirty="0">
                        <a:solidFill>
                          <a:srgbClr val="D1D5DB"/>
                        </a:solidFill>
                        <a:effectLst/>
                        <a:latin typeface="Söhne"/>
                        <a:cs typeface="Arial"/>
                        <a:sym typeface="Arial"/>
                      </a:endParaRPr>
                    </a:p>
                  </a:txBody>
                  <a:tcPr/>
                </a:tc>
                <a:tc>
                  <a:txBody>
                    <a:bodyPr/>
                    <a:lstStyle/>
                    <a:p>
                      <a:r>
                        <a:rPr lang="en-US" sz="1400" b="0" i="0" u="none" strike="noStrike" cap="none" dirty="0">
                          <a:solidFill>
                            <a:srgbClr val="D1D5DB"/>
                          </a:solidFill>
                          <a:effectLst/>
                          <a:latin typeface="Söhne"/>
                          <a:cs typeface="Arial"/>
                          <a:sym typeface="Arial"/>
                        </a:rPr>
                        <a:t>t-SNE (t-Distributed Stochastic Neighbor Embedding) is a dimensionality reduction technique in machine learning that visualizes high-dimensional data by preserving local similarities, effectively mapping complex relationships into a lower-dimensional space. It is particularly useful for exploring and understanding patterns in data clusters, revealing hidden structures for improved data analysis and visualization.</a:t>
                      </a:r>
                      <a:endParaRPr lang="en-IN" sz="1400" b="0" i="0" u="none" strike="noStrike" cap="none" dirty="0">
                        <a:solidFill>
                          <a:srgbClr val="D1D5DB"/>
                        </a:solidFill>
                        <a:effectLst/>
                        <a:latin typeface="Söhne"/>
                        <a:cs typeface="Arial"/>
                        <a:sym typeface="Arial"/>
                      </a:endParaRPr>
                    </a:p>
                  </a:txBody>
                  <a:tcPr/>
                </a:tc>
                <a:extLst>
                  <a:ext uri="{0D108BD9-81ED-4DB2-BD59-A6C34878D82A}">
                    <a16:rowId xmlns:a16="http://schemas.microsoft.com/office/drawing/2014/main" val="988156005"/>
                  </a:ext>
                </a:extLst>
              </a:tr>
            </a:tbl>
          </a:graphicData>
        </a:graphic>
      </p:graphicFrame>
    </p:spTree>
    <p:extLst>
      <p:ext uri="{BB962C8B-B14F-4D97-AF65-F5344CB8AC3E}">
        <p14:creationId xmlns:p14="http://schemas.microsoft.com/office/powerpoint/2010/main" val="623410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VISUALISATION</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DIMENSIONALITY REDUCTION</a:t>
            </a:r>
          </a:p>
        </p:txBody>
      </p:sp>
      <p:sp>
        <p:nvSpPr>
          <p:cNvPr id="10" name="TextBox 9">
            <a:extLst>
              <a:ext uri="{FF2B5EF4-FFF2-40B4-BE49-F238E27FC236}">
                <a16:creationId xmlns:a16="http://schemas.microsoft.com/office/drawing/2014/main" id="{9E96901B-EB9C-787D-2724-8F3CE68068D1}"/>
              </a:ext>
            </a:extLst>
          </p:cNvPr>
          <p:cNvSpPr txBox="1"/>
          <p:nvPr/>
        </p:nvSpPr>
        <p:spPr>
          <a:xfrm>
            <a:off x="892969" y="4378522"/>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PCA (Principal Component Analysis)</a:t>
            </a:r>
            <a:endParaRPr lang="en-IN" dirty="0"/>
          </a:p>
        </p:txBody>
      </p:sp>
      <p:pic>
        <p:nvPicPr>
          <p:cNvPr id="2" name="Picture 1">
            <a:extLst>
              <a:ext uri="{FF2B5EF4-FFF2-40B4-BE49-F238E27FC236}">
                <a16:creationId xmlns:a16="http://schemas.microsoft.com/office/drawing/2014/main" id="{9D6004FE-22D6-DB15-154C-56081F57C6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549" y="1576972"/>
            <a:ext cx="3265228" cy="2573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14815F9-A0B7-6787-DBC7-20B0EBAAEA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161" y="1561651"/>
            <a:ext cx="3907063" cy="2642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A598FFF6-BB74-16D4-7FAD-C78799636F05}"/>
              </a:ext>
            </a:extLst>
          </p:cNvPr>
          <p:cNvSpPr txBox="1"/>
          <p:nvPr/>
        </p:nvSpPr>
        <p:spPr>
          <a:xfrm>
            <a:off x="4857750" y="4294327"/>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t-SNE (t-distributed Stochastic Neighbour Embedding) MODEL</a:t>
            </a:r>
          </a:p>
        </p:txBody>
      </p:sp>
    </p:spTree>
    <p:extLst>
      <p:ext uri="{BB962C8B-B14F-4D97-AF65-F5344CB8AC3E}">
        <p14:creationId xmlns:p14="http://schemas.microsoft.com/office/powerpoint/2010/main" val="3943933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REVIEW</a:t>
            </a:r>
            <a:endParaRPr dirty="0"/>
          </a:p>
        </p:txBody>
      </p:sp>
      <p:sp>
        <p:nvSpPr>
          <p:cNvPr id="159" name="Google Shape;159;p29"/>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p>
            <a:pPr algn="l">
              <a:buFont typeface="+mj-lt"/>
              <a:buAutoNum type="arabicPeriod"/>
            </a:pPr>
            <a:r>
              <a:rPr lang="en-IN" sz="1400" b="1" i="0" dirty="0">
                <a:solidFill>
                  <a:schemeClr val="accent2">
                    <a:lumMod val="40000"/>
                    <a:lumOff val="60000"/>
                  </a:schemeClr>
                </a:solidFill>
                <a:effectLst/>
                <a:latin typeface="Söhne"/>
              </a:rPr>
              <a:t>PROBABILISTIC MODEL</a:t>
            </a:r>
            <a:endParaRPr lang="en-IN" sz="1400" dirty="0">
              <a:solidFill>
                <a:schemeClr val="accent2">
                  <a:lumMod val="40000"/>
                  <a:lumOff val="60000"/>
                </a:schemeClr>
              </a:solidFill>
              <a:latin typeface="Söhne"/>
            </a:endParaRPr>
          </a:p>
          <a:p>
            <a:pPr marL="152400" indent="0" algn="l">
              <a:buNone/>
            </a:pPr>
            <a:r>
              <a:rPr lang="en-IN" sz="1400" dirty="0">
                <a:solidFill>
                  <a:schemeClr val="accent2">
                    <a:lumMod val="40000"/>
                    <a:lumOff val="60000"/>
                  </a:schemeClr>
                </a:solidFill>
                <a:latin typeface="Söhne"/>
              </a:rPr>
              <a:t>        a) </a:t>
            </a:r>
            <a:r>
              <a:rPr lang="en-IN" sz="1400" b="0" i="0" dirty="0">
                <a:solidFill>
                  <a:schemeClr val="accent2">
                    <a:lumMod val="40000"/>
                    <a:lumOff val="60000"/>
                  </a:schemeClr>
                </a:solidFill>
                <a:effectLst/>
                <a:latin typeface="Söhne"/>
              </a:rPr>
              <a:t>GAUSSIAN MIXTURE MODEL</a:t>
            </a:r>
          </a:p>
          <a:p>
            <a:pPr marL="152400" indent="0" algn="l">
              <a:buNone/>
            </a:pPr>
            <a:r>
              <a:rPr lang="en-IN" sz="1400" dirty="0">
                <a:solidFill>
                  <a:schemeClr val="accent2">
                    <a:lumMod val="40000"/>
                    <a:lumOff val="60000"/>
                  </a:schemeClr>
                </a:solidFill>
                <a:latin typeface="Söhne"/>
              </a:rPr>
              <a:t>        b) </a:t>
            </a:r>
            <a:r>
              <a:rPr lang="en-IN" sz="1400" b="0" i="0" dirty="0">
                <a:solidFill>
                  <a:schemeClr val="accent2">
                    <a:lumMod val="40000"/>
                    <a:lumOff val="60000"/>
                  </a:schemeClr>
                </a:solidFill>
                <a:effectLst/>
                <a:latin typeface="Söhne"/>
              </a:rPr>
              <a:t>NAIVE BAYES CLASSIFIER MODEL</a:t>
            </a:r>
          </a:p>
          <a:p>
            <a:pPr marL="152400" indent="0" algn="l">
              <a:buNone/>
            </a:pPr>
            <a:r>
              <a:rPr lang="en-IN" sz="1400" dirty="0">
                <a:solidFill>
                  <a:schemeClr val="accent2">
                    <a:lumMod val="40000"/>
                    <a:lumOff val="60000"/>
                  </a:schemeClr>
                </a:solidFill>
                <a:latin typeface="Söhne"/>
              </a:rPr>
              <a:t>        c) </a:t>
            </a:r>
            <a:r>
              <a:rPr lang="en-IN" sz="1400" b="0" i="0" dirty="0">
                <a:solidFill>
                  <a:schemeClr val="accent2">
                    <a:lumMod val="40000"/>
                    <a:lumOff val="60000"/>
                  </a:schemeClr>
                </a:solidFill>
                <a:effectLst/>
                <a:latin typeface="Söhne"/>
              </a:rPr>
              <a:t>HIDDEN MARKOV MODEL</a:t>
            </a:r>
          </a:p>
          <a:p>
            <a:pPr marL="152400" indent="0" algn="l">
              <a:buNone/>
            </a:pPr>
            <a:r>
              <a:rPr lang="en-IN" sz="1400" dirty="0">
                <a:solidFill>
                  <a:schemeClr val="accent2">
                    <a:lumMod val="40000"/>
                    <a:lumOff val="60000"/>
                  </a:schemeClr>
                </a:solidFill>
                <a:latin typeface="Söhne"/>
              </a:rPr>
              <a:t>2. </a:t>
            </a:r>
            <a:r>
              <a:rPr lang="en-IN" sz="1400" b="1" i="0" dirty="0">
                <a:solidFill>
                  <a:schemeClr val="accent2">
                    <a:lumMod val="40000"/>
                    <a:lumOff val="60000"/>
                  </a:schemeClr>
                </a:solidFill>
                <a:effectLst/>
                <a:latin typeface="Söhne"/>
              </a:rPr>
              <a:t>UNSUPERVISED MODEL</a:t>
            </a:r>
            <a:endParaRPr lang="en-IN" sz="1400" dirty="0">
              <a:solidFill>
                <a:schemeClr val="accent2">
                  <a:lumMod val="40000"/>
                  <a:lumOff val="60000"/>
                </a:schemeClr>
              </a:solidFill>
              <a:latin typeface="Söhne"/>
            </a:endParaRPr>
          </a:p>
          <a:p>
            <a:pPr marL="152400" indent="0" algn="l">
              <a:buNone/>
            </a:pPr>
            <a:r>
              <a:rPr lang="en-IN" sz="1400" b="0" i="0" dirty="0">
                <a:solidFill>
                  <a:schemeClr val="accent2">
                    <a:lumMod val="40000"/>
                    <a:lumOff val="60000"/>
                  </a:schemeClr>
                </a:solidFill>
                <a:effectLst/>
                <a:latin typeface="Söhne"/>
              </a:rPr>
              <a:t>        a) K-MEANS CLUSTERING MODEL</a:t>
            </a:r>
          </a:p>
          <a:p>
            <a:pPr marL="152400" indent="0" algn="l">
              <a:buNone/>
            </a:pPr>
            <a:r>
              <a:rPr lang="en-IN" sz="1400" dirty="0">
                <a:solidFill>
                  <a:schemeClr val="accent2">
                    <a:lumMod val="40000"/>
                    <a:lumOff val="60000"/>
                  </a:schemeClr>
                </a:solidFill>
                <a:latin typeface="Söhne"/>
              </a:rPr>
              <a:t>        b) </a:t>
            </a:r>
            <a:r>
              <a:rPr lang="en-IN" sz="1400" b="0" i="0" dirty="0">
                <a:solidFill>
                  <a:schemeClr val="accent2">
                    <a:lumMod val="40000"/>
                    <a:lumOff val="60000"/>
                  </a:schemeClr>
                </a:solidFill>
                <a:effectLst/>
                <a:latin typeface="Söhne"/>
              </a:rPr>
              <a:t>DB-SCAN MODEL</a:t>
            </a:r>
          </a:p>
          <a:p>
            <a:pPr marL="152400" indent="0" algn="l">
              <a:buNone/>
            </a:pPr>
            <a:r>
              <a:rPr lang="en-IN" sz="1400" dirty="0">
                <a:solidFill>
                  <a:schemeClr val="accent2">
                    <a:lumMod val="40000"/>
                    <a:lumOff val="60000"/>
                  </a:schemeClr>
                </a:solidFill>
                <a:latin typeface="Söhne"/>
              </a:rPr>
              <a:t>        c) </a:t>
            </a:r>
            <a:r>
              <a:rPr lang="en-IN" sz="1400" b="0" i="0" dirty="0">
                <a:solidFill>
                  <a:schemeClr val="accent2">
                    <a:lumMod val="40000"/>
                    <a:lumOff val="60000"/>
                  </a:schemeClr>
                </a:solidFill>
                <a:effectLst/>
                <a:latin typeface="Söhne"/>
              </a:rPr>
              <a:t>HIERARCHICAL CLUSTERING</a:t>
            </a:r>
          </a:p>
          <a:p>
            <a:pPr marL="152400" indent="0" algn="l">
              <a:buNone/>
            </a:pPr>
            <a:r>
              <a:rPr lang="en-IN" sz="1400" dirty="0">
                <a:solidFill>
                  <a:schemeClr val="accent2">
                    <a:lumMod val="40000"/>
                    <a:lumOff val="60000"/>
                  </a:schemeClr>
                </a:solidFill>
                <a:latin typeface="Söhne"/>
              </a:rPr>
              <a:t>3. </a:t>
            </a:r>
            <a:r>
              <a:rPr lang="en-IN" sz="1400" b="1" i="0" dirty="0">
                <a:solidFill>
                  <a:schemeClr val="accent2">
                    <a:lumMod val="40000"/>
                    <a:lumOff val="60000"/>
                  </a:schemeClr>
                </a:solidFill>
                <a:effectLst/>
                <a:latin typeface="Söhne"/>
              </a:rPr>
              <a:t>DIMENSIONAL REDUCTION</a:t>
            </a:r>
            <a:endParaRPr lang="en-IN" sz="1400" dirty="0">
              <a:solidFill>
                <a:schemeClr val="accent2">
                  <a:lumMod val="40000"/>
                  <a:lumOff val="60000"/>
                </a:schemeClr>
              </a:solidFill>
              <a:latin typeface="Söhne"/>
            </a:endParaRPr>
          </a:p>
          <a:p>
            <a:pPr marL="152400" indent="0" algn="l">
              <a:buNone/>
            </a:pPr>
            <a:r>
              <a:rPr lang="en-IN" sz="1400" b="0" i="0" dirty="0">
                <a:solidFill>
                  <a:schemeClr val="accent2">
                    <a:lumMod val="40000"/>
                    <a:lumOff val="60000"/>
                  </a:schemeClr>
                </a:solidFill>
                <a:effectLst/>
                <a:latin typeface="Söhne"/>
              </a:rPr>
              <a:t>        a) PCA (Principal Component Analysis)</a:t>
            </a:r>
          </a:p>
          <a:p>
            <a:pPr marL="152400" indent="0" algn="l">
              <a:buNone/>
            </a:pPr>
            <a:r>
              <a:rPr lang="en-IN" sz="1400" dirty="0">
                <a:solidFill>
                  <a:schemeClr val="accent2">
                    <a:lumMod val="40000"/>
                    <a:lumOff val="60000"/>
                  </a:schemeClr>
                </a:solidFill>
                <a:latin typeface="Söhne"/>
              </a:rPr>
              <a:t>        b) </a:t>
            </a:r>
            <a:r>
              <a:rPr lang="en-IN" sz="1400" b="0" i="0" dirty="0">
                <a:solidFill>
                  <a:schemeClr val="accent2">
                    <a:lumMod val="40000"/>
                    <a:lumOff val="60000"/>
                  </a:schemeClr>
                </a:solidFill>
                <a:effectLst/>
                <a:latin typeface="Söhne"/>
              </a:rPr>
              <a:t>t-SNE (t-distributed Stochastic Neighbour Embedding) MODEL</a:t>
            </a:r>
          </a:p>
          <a:p>
            <a:pPr marL="152400" indent="0" algn="l">
              <a:buNone/>
            </a:pPr>
            <a:r>
              <a:rPr lang="en-IN" sz="1400" dirty="0">
                <a:solidFill>
                  <a:schemeClr val="accent2">
                    <a:lumMod val="40000"/>
                    <a:lumOff val="60000"/>
                  </a:schemeClr>
                </a:solidFill>
                <a:latin typeface="Söhne"/>
              </a:rPr>
              <a:t>4. </a:t>
            </a:r>
            <a:r>
              <a:rPr lang="en-IN" sz="1400" b="1" i="0" dirty="0">
                <a:solidFill>
                  <a:schemeClr val="accent2">
                    <a:lumMod val="40000"/>
                    <a:lumOff val="60000"/>
                  </a:schemeClr>
                </a:solidFill>
                <a:effectLst/>
                <a:latin typeface="Söhne"/>
              </a:rPr>
              <a:t>ENSEMBLE MODEL</a:t>
            </a:r>
            <a:endParaRPr lang="en-IN" sz="1400" dirty="0">
              <a:solidFill>
                <a:schemeClr val="accent2">
                  <a:lumMod val="40000"/>
                  <a:lumOff val="60000"/>
                </a:schemeClr>
              </a:solidFill>
              <a:latin typeface="Söhne"/>
            </a:endParaRPr>
          </a:p>
          <a:p>
            <a:pPr marL="152400" indent="0" algn="l">
              <a:buNone/>
            </a:pPr>
            <a:r>
              <a:rPr lang="en-IN" sz="1400" b="0" i="0" dirty="0">
                <a:solidFill>
                  <a:schemeClr val="accent2">
                    <a:lumMod val="40000"/>
                    <a:lumOff val="60000"/>
                  </a:schemeClr>
                </a:solidFill>
                <a:effectLst/>
                <a:latin typeface="Söhne"/>
              </a:rPr>
              <a:t>        a) RANDOM FOREST</a:t>
            </a:r>
          </a:p>
          <a:p>
            <a:pPr marL="152400" indent="0" algn="l">
              <a:buNone/>
            </a:pPr>
            <a:r>
              <a:rPr lang="en-IN" sz="1400" dirty="0">
                <a:solidFill>
                  <a:schemeClr val="accent2">
                    <a:lumMod val="40000"/>
                    <a:lumOff val="60000"/>
                  </a:schemeClr>
                </a:solidFill>
                <a:latin typeface="Söhne"/>
              </a:rPr>
              <a:t>        b) </a:t>
            </a:r>
            <a:r>
              <a:rPr lang="en-IN" sz="1400" b="0" i="0" dirty="0">
                <a:solidFill>
                  <a:schemeClr val="accent2">
                    <a:lumMod val="40000"/>
                    <a:lumOff val="60000"/>
                  </a:schemeClr>
                </a:solidFill>
                <a:effectLst/>
                <a:latin typeface="Söhne"/>
              </a:rPr>
              <a:t>GRADIENT BOOSTING MODEL</a:t>
            </a:r>
          </a:p>
          <a:p>
            <a:pPr marL="152400" indent="0" algn="l">
              <a:buNone/>
            </a:pPr>
            <a:endParaRPr lang="en-IN" sz="1400" b="0" i="0" dirty="0">
              <a:solidFill>
                <a:schemeClr val="accent2">
                  <a:lumMod val="40000"/>
                  <a:lumOff val="60000"/>
                </a:schemeClr>
              </a:solidFill>
              <a:effectLst/>
              <a:latin typeface="Söhne"/>
            </a:endParaRPr>
          </a:p>
          <a:p>
            <a:pPr marL="0" lvl="0" indent="0" algn="l" rtl="0">
              <a:lnSpc>
                <a:spcPct val="60000"/>
              </a:lnSpc>
              <a:spcBef>
                <a:spcPts val="0"/>
              </a:spcBef>
              <a:spcAft>
                <a:spcPts val="0"/>
              </a:spcAft>
              <a:buNone/>
            </a:pPr>
            <a:endParaRPr sz="1400" dirty="0">
              <a:solidFill>
                <a:schemeClr val="accent2">
                  <a:lumMod val="40000"/>
                  <a:lumOff val="60000"/>
                </a:schemeClr>
              </a:solidFill>
            </a:endParaRPr>
          </a:p>
        </p:txBody>
      </p:sp>
      <p:grpSp>
        <p:nvGrpSpPr>
          <p:cNvPr id="2" name="Google Shape;279;p37">
            <a:extLst>
              <a:ext uri="{FF2B5EF4-FFF2-40B4-BE49-F238E27FC236}">
                <a16:creationId xmlns:a16="http://schemas.microsoft.com/office/drawing/2014/main" id="{36BB57C0-0A4B-8CFD-F3E1-C1BCF4276487}"/>
              </a:ext>
            </a:extLst>
          </p:cNvPr>
          <p:cNvGrpSpPr/>
          <p:nvPr/>
        </p:nvGrpSpPr>
        <p:grpSpPr>
          <a:xfrm>
            <a:off x="5364956" y="1708287"/>
            <a:ext cx="2585195" cy="2224736"/>
            <a:chOff x="852866" y="1682902"/>
            <a:chExt cx="3586837" cy="2744437"/>
          </a:xfrm>
        </p:grpSpPr>
        <p:sp>
          <p:nvSpPr>
            <p:cNvPr id="3" name="Google Shape;280;p37">
              <a:extLst>
                <a:ext uri="{FF2B5EF4-FFF2-40B4-BE49-F238E27FC236}">
                  <a16:creationId xmlns:a16="http://schemas.microsoft.com/office/drawing/2014/main" id="{ED81EF95-48D3-8E15-4C58-CD85DA4A2A12}"/>
                </a:ext>
              </a:extLst>
            </p:cNvPr>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4" name="Google Shape;281;p37">
              <a:extLst>
                <a:ext uri="{FF2B5EF4-FFF2-40B4-BE49-F238E27FC236}">
                  <a16:creationId xmlns:a16="http://schemas.microsoft.com/office/drawing/2014/main" id="{0C907F96-4F8A-3518-3191-E23AB1BF5D60}"/>
                </a:ext>
              </a:extLst>
            </p:cNvPr>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2;p37">
              <a:extLst>
                <a:ext uri="{FF2B5EF4-FFF2-40B4-BE49-F238E27FC236}">
                  <a16:creationId xmlns:a16="http://schemas.microsoft.com/office/drawing/2014/main" id="{E5761F78-81FC-D021-7CCB-D7D5B755C416}"/>
                </a:ext>
              </a:extLst>
            </p:cNvPr>
            <p:cNvSpPr/>
            <p:nvPr/>
          </p:nvSpPr>
          <p:spPr>
            <a:xfrm>
              <a:off x="953057" y="1774005"/>
              <a:ext cx="3389528" cy="2066841"/>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283;p37">
              <a:extLst>
                <a:ext uri="{FF2B5EF4-FFF2-40B4-BE49-F238E27FC236}">
                  <a16:creationId xmlns:a16="http://schemas.microsoft.com/office/drawing/2014/main" id="{1BC16F60-923C-661C-B9ED-C29D784BD134}"/>
                </a:ext>
              </a:extLst>
            </p:cNvPr>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sp>
        <p:nvSpPr>
          <p:cNvPr id="7" name="Google Shape;284;p37">
            <a:extLst>
              <a:ext uri="{FF2B5EF4-FFF2-40B4-BE49-F238E27FC236}">
                <a16:creationId xmlns:a16="http://schemas.microsoft.com/office/drawing/2014/main" id="{0A90268E-3F88-99F9-751E-44B76DFB4A7A}"/>
              </a:ext>
            </a:extLst>
          </p:cNvPr>
          <p:cNvSpPr/>
          <p:nvPr/>
        </p:nvSpPr>
        <p:spPr>
          <a:xfrm>
            <a:off x="8132979" y="2174967"/>
            <a:ext cx="754045" cy="169113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285;p37">
            <a:extLst>
              <a:ext uri="{FF2B5EF4-FFF2-40B4-BE49-F238E27FC236}">
                <a16:creationId xmlns:a16="http://schemas.microsoft.com/office/drawing/2014/main" id="{EF5260AF-42FF-9127-B1E4-2874BC897065}"/>
              </a:ext>
            </a:extLst>
          </p:cNvPr>
          <p:cNvPicPr preferRelativeResize="0"/>
          <p:nvPr/>
        </p:nvPicPr>
        <p:blipFill rotWithShape="1">
          <a:blip r:embed="rId3">
            <a:alphaModFix/>
          </a:blip>
          <a:srcRect l="3781" r="3771"/>
          <a:stretch/>
        </p:blipFill>
        <p:spPr>
          <a:xfrm>
            <a:off x="5494916" y="1810351"/>
            <a:ext cx="2385238" cy="1657383"/>
          </a:xfrm>
          <a:prstGeom prst="rect">
            <a:avLst/>
          </a:prstGeom>
          <a:noFill/>
          <a:ln>
            <a:noFill/>
          </a:ln>
        </p:spPr>
      </p:pic>
      <p:pic>
        <p:nvPicPr>
          <p:cNvPr id="9" name="Google Shape;286;p37">
            <a:extLst>
              <a:ext uri="{FF2B5EF4-FFF2-40B4-BE49-F238E27FC236}">
                <a16:creationId xmlns:a16="http://schemas.microsoft.com/office/drawing/2014/main" id="{D3A99269-E83C-3025-8F68-28710C982385}"/>
              </a:ext>
            </a:extLst>
          </p:cNvPr>
          <p:cNvPicPr preferRelativeResize="0"/>
          <p:nvPr/>
        </p:nvPicPr>
        <p:blipFill rotWithShape="1">
          <a:blip r:embed="rId4">
            <a:alphaModFix/>
          </a:blip>
          <a:srcRect l="34120" r="34120"/>
          <a:stretch/>
        </p:blipFill>
        <p:spPr>
          <a:xfrm>
            <a:off x="8148683" y="2290973"/>
            <a:ext cx="707656" cy="14097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cap="none" spc="50" dirty="0">
                <a:ln w="0"/>
                <a:solidFill>
                  <a:schemeClr val="bg1"/>
                </a:solidFill>
                <a:effectLst>
                  <a:innerShdw blurRad="63500" dist="50800" dir="13500000">
                    <a:srgbClr val="000000">
                      <a:alpha val="50000"/>
                    </a:srgbClr>
                  </a:innerShdw>
                </a:effectLst>
              </a:rPr>
              <a:t>LOSS CURVES</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DIMENSIONALITY REDUCTION</a:t>
            </a:r>
          </a:p>
        </p:txBody>
      </p:sp>
      <p:sp>
        <p:nvSpPr>
          <p:cNvPr id="10" name="TextBox 9">
            <a:extLst>
              <a:ext uri="{FF2B5EF4-FFF2-40B4-BE49-F238E27FC236}">
                <a16:creationId xmlns:a16="http://schemas.microsoft.com/office/drawing/2014/main" id="{9E96901B-EB9C-787D-2724-8F3CE68068D1}"/>
              </a:ext>
            </a:extLst>
          </p:cNvPr>
          <p:cNvSpPr txBox="1"/>
          <p:nvPr/>
        </p:nvSpPr>
        <p:spPr>
          <a:xfrm>
            <a:off x="892969" y="4378522"/>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PCA (Principal Component Analysis)</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4857750" y="4294327"/>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t-SNE (t-distributed Stochastic Neighbour Embedding) MODEL</a:t>
            </a:r>
          </a:p>
        </p:txBody>
      </p:sp>
      <p:pic>
        <p:nvPicPr>
          <p:cNvPr id="4" name="Picture 3">
            <a:extLst>
              <a:ext uri="{FF2B5EF4-FFF2-40B4-BE49-F238E27FC236}">
                <a16:creationId xmlns:a16="http://schemas.microsoft.com/office/drawing/2014/main" id="{A1C83F8F-6C3E-801F-A43A-FD780908E2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7706" y="1472864"/>
            <a:ext cx="3413053" cy="2583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7763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501333" y="684615"/>
            <a:ext cx="8529637" cy="1015663"/>
          </a:xfrm>
          <a:prstGeom prst="rect">
            <a:avLst/>
          </a:prstGeom>
          <a:noFill/>
        </p:spPr>
        <p:txBody>
          <a:bodyPr wrap="square">
            <a:spAutoFit/>
          </a:bodyPr>
          <a:lstStyle/>
          <a:p>
            <a:pPr algn="ctr"/>
            <a:r>
              <a:rPr lang="en-US" sz="3000" b="1" cap="none" spc="50" dirty="0">
                <a:ln w="0"/>
                <a:solidFill>
                  <a:schemeClr val="bg1"/>
                </a:solidFill>
                <a:effectLst>
                  <a:innerShdw blurRad="63500" dist="50800" dir="13500000">
                    <a:srgbClr val="000000">
                      <a:alpha val="50000"/>
                    </a:srgbClr>
                  </a:innerShdw>
                </a:effectLst>
              </a:rPr>
              <a:t>CLASSIFICATION REPORT </a:t>
            </a:r>
            <a:r>
              <a:rPr lang="en-US" sz="3000" b="1" spc="50" dirty="0">
                <a:ln w="0"/>
                <a:solidFill>
                  <a:schemeClr val="bg1"/>
                </a:solidFill>
                <a:effectLst>
                  <a:innerShdw blurRad="63500" dist="50800" dir="13500000">
                    <a:srgbClr val="000000">
                      <a:alpha val="50000"/>
                    </a:srgbClr>
                  </a:innerShdw>
                </a:effectLst>
              </a:rPr>
              <a:t>OF DIMENSIONALITY REDUCTION</a:t>
            </a:r>
          </a:p>
        </p:txBody>
      </p:sp>
      <p:sp>
        <p:nvSpPr>
          <p:cNvPr id="10" name="TextBox 9">
            <a:extLst>
              <a:ext uri="{FF2B5EF4-FFF2-40B4-BE49-F238E27FC236}">
                <a16:creationId xmlns:a16="http://schemas.microsoft.com/office/drawing/2014/main" id="{9E96901B-EB9C-787D-2724-8F3CE68068D1}"/>
              </a:ext>
            </a:extLst>
          </p:cNvPr>
          <p:cNvSpPr txBox="1"/>
          <p:nvPr/>
        </p:nvSpPr>
        <p:spPr>
          <a:xfrm>
            <a:off x="1064419" y="4080082"/>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PCA (Principal Component Analysis)</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5014912" y="4116912"/>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t-SNE (t-distributed Stochastic Neighbour Embedding) MODEL</a:t>
            </a:r>
          </a:p>
        </p:txBody>
      </p:sp>
      <p:pic>
        <p:nvPicPr>
          <p:cNvPr id="2" name="Picture 1">
            <a:extLst>
              <a:ext uri="{FF2B5EF4-FFF2-40B4-BE49-F238E27FC236}">
                <a16:creationId xmlns:a16="http://schemas.microsoft.com/office/drawing/2014/main" id="{CCD9E2B7-F4B3-FCEE-97A6-BCF4CAD368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337" y="2314575"/>
            <a:ext cx="3971925" cy="1552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4575F2BE-D771-3BBF-C415-43C470CA2C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2314575"/>
            <a:ext cx="3973195" cy="1589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08780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389334" y="246415"/>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COMPARISON IN TWO MODELS OF DIMENSIONALITY REDUCTION</a:t>
            </a:r>
          </a:p>
        </p:txBody>
      </p:sp>
      <p:pic>
        <p:nvPicPr>
          <p:cNvPr id="2" name="Picture 1">
            <a:extLst>
              <a:ext uri="{FF2B5EF4-FFF2-40B4-BE49-F238E27FC236}">
                <a16:creationId xmlns:a16="http://schemas.microsoft.com/office/drawing/2014/main" id="{0E5C7DCC-7C3D-8D94-552F-D0702439C8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4549" y="1597449"/>
            <a:ext cx="4007451" cy="2959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15B4C77F-A2BA-6BC9-0555-AD1EDB595E0B}"/>
              </a:ext>
            </a:extLst>
          </p:cNvPr>
          <p:cNvSpPr txBox="1"/>
          <p:nvPr/>
        </p:nvSpPr>
        <p:spPr>
          <a:xfrm>
            <a:off x="5684107" y="1846418"/>
            <a:ext cx="1668163" cy="2246769"/>
          </a:xfrm>
          <a:prstGeom prst="rect">
            <a:avLst/>
          </a:prstGeom>
          <a:noFill/>
        </p:spPr>
        <p:txBody>
          <a:bodyPr wrap="square">
            <a:spAutoFit/>
          </a:bodyPr>
          <a:lstStyle/>
          <a:p>
            <a:pPr algn="ctr"/>
            <a:r>
              <a:rPr lang="en-US" sz="1400" b="1" spc="50" dirty="0">
                <a:ln w="0"/>
                <a:solidFill>
                  <a:schemeClr val="bg1"/>
                </a:solidFill>
                <a:effectLst>
                  <a:innerShdw blurRad="63500" dist="50800" dir="13500000">
                    <a:srgbClr val="000000">
                      <a:alpha val="50000"/>
                    </a:srgbClr>
                  </a:innerShdw>
                </a:effectLst>
              </a:rPr>
              <a:t>The best dimensionality reduction model for our dataset is </a:t>
            </a:r>
            <a:r>
              <a:rPr lang="en-US" sz="1400" b="1" spc="50" dirty="0">
                <a:ln w="0"/>
                <a:solidFill>
                  <a:schemeClr val="accent1">
                    <a:lumMod val="60000"/>
                    <a:lumOff val="40000"/>
                  </a:schemeClr>
                </a:solidFill>
                <a:effectLst>
                  <a:innerShdw blurRad="63500" dist="50800" dir="13500000">
                    <a:srgbClr val="000000">
                      <a:alpha val="50000"/>
                    </a:srgbClr>
                  </a:innerShdw>
                </a:effectLst>
              </a:rPr>
              <a:t>PCA</a:t>
            </a:r>
            <a:r>
              <a:rPr lang="en-US" sz="1400" b="1" spc="50" dirty="0">
                <a:ln w="0"/>
                <a:solidFill>
                  <a:schemeClr val="bg1"/>
                </a:solidFill>
                <a:effectLst>
                  <a:innerShdw blurRad="63500" dist="50800" dir="13500000">
                    <a:srgbClr val="000000">
                      <a:alpha val="50000"/>
                    </a:srgbClr>
                  </a:innerShdw>
                </a:effectLst>
              </a:rPr>
              <a:t>, as it exhibits significantly higher accuracy when compared with T-SNE</a:t>
            </a:r>
          </a:p>
        </p:txBody>
      </p:sp>
    </p:spTree>
    <p:extLst>
      <p:ext uri="{BB962C8B-B14F-4D97-AF65-F5344CB8AC3E}">
        <p14:creationId xmlns:p14="http://schemas.microsoft.com/office/powerpoint/2010/main" val="1075843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A077-3E4C-E0C8-F18E-7F24A728927E}"/>
              </a:ext>
            </a:extLst>
          </p:cNvPr>
          <p:cNvSpPr>
            <a:spLocks noGrp="1"/>
          </p:cNvSpPr>
          <p:nvPr>
            <p:ph type="title"/>
          </p:nvPr>
        </p:nvSpPr>
        <p:spPr>
          <a:xfrm>
            <a:off x="2671763" y="2950889"/>
            <a:ext cx="5286375" cy="695400"/>
          </a:xfrm>
        </p:spPr>
        <p:txBody>
          <a:bodyPr/>
          <a:lstStyle/>
          <a:p>
            <a:pPr algn="l"/>
            <a:r>
              <a:rPr lang="en-US" b="1" dirty="0">
                <a:solidFill>
                  <a:schemeClr val="accent2">
                    <a:lumMod val="40000"/>
                    <a:lumOff val="60000"/>
                  </a:schemeClr>
                </a:solidFill>
                <a:latin typeface="Söhne"/>
              </a:rPr>
              <a:t>ENSEMBLE MODEL</a:t>
            </a:r>
            <a:endParaRPr lang="en-IN" b="1" dirty="0">
              <a:solidFill>
                <a:schemeClr val="accent2">
                  <a:lumMod val="40000"/>
                  <a:lumOff val="60000"/>
                </a:schemeClr>
              </a:solidFill>
              <a:latin typeface="Söhne"/>
            </a:endParaRPr>
          </a:p>
        </p:txBody>
      </p:sp>
      <p:sp>
        <p:nvSpPr>
          <p:cNvPr id="3" name="Title 2">
            <a:extLst>
              <a:ext uri="{FF2B5EF4-FFF2-40B4-BE49-F238E27FC236}">
                <a16:creationId xmlns:a16="http://schemas.microsoft.com/office/drawing/2014/main" id="{6B8A50FE-4CFA-2842-A8DD-A2585B762218}"/>
              </a:ext>
            </a:extLst>
          </p:cNvPr>
          <p:cNvSpPr>
            <a:spLocks noGrp="1"/>
          </p:cNvSpPr>
          <p:nvPr>
            <p:ph type="title" idx="2"/>
          </p:nvPr>
        </p:nvSpPr>
        <p:spPr/>
        <p:txBody>
          <a:bodyPr/>
          <a:lstStyle/>
          <a:p>
            <a:r>
              <a:rPr lang="en-US" dirty="0"/>
              <a:t>04</a:t>
            </a:r>
            <a:endParaRPr lang="en-IN" dirty="0"/>
          </a:p>
        </p:txBody>
      </p:sp>
    </p:spTree>
    <p:extLst>
      <p:ext uri="{BB962C8B-B14F-4D97-AF65-F5344CB8AC3E}">
        <p14:creationId xmlns:p14="http://schemas.microsoft.com/office/powerpoint/2010/main" val="2377456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AF6FFD-CA58-9F6E-1225-B996F591F896}"/>
              </a:ext>
            </a:extLst>
          </p:cNvPr>
          <p:cNvSpPr>
            <a:spLocks noGrp="1"/>
          </p:cNvSpPr>
          <p:nvPr>
            <p:ph type="title"/>
          </p:nvPr>
        </p:nvSpPr>
        <p:spPr>
          <a:xfrm>
            <a:off x="849912" y="69233"/>
            <a:ext cx="7680000" cy="626700"/>
          </a:xfrm>
        </p:spPr>
        <p:txBody>
          <a:bodyPr/>
          <a:lstStyle/>
          <a:p>
            <a:r>
              <a:rPr lang="en-US" sz="4400" b="1" dirty="0">
                <a:solidFill>
                  <a:schemeClr val="accent2">
                    <a:lumMod val="40000"/>
                    <a:lumOff val="60000"/>
                  </a:schemeClr>
                </a:solidFill>
                <a:latin typeface="Söhne"/>
              </a:rPr>
              <a:t>ENSEMBLE MODEL</a:t>
            </a:r>
            <a:endParaRPr lang="en-IN" dirty="0"/>
          </a:p>
        </p:txBody>
      </p:sp>
      <p:graphicFrame>
        <p:nvGraphicFramePr>
          <p:cNvPr id="2" name="Table 1">
            <a:extLst>
              <a:ext uri="{FF2B5EF4-FFF2-40B4-BE49-F238E27FC236}">
                <a16:creationId xmlns:a16="http://schemas.microsoft.com/office/drawing/2014/main" id="{3A6B9ED7-F0A9-8E8F-209E-5A313015715F}"/>
              </a:ext>
            </a:extLst>
          </p:cNvPr>
          <p:cNvGraphicFramePr>
            <a:graphicFrameLocks noGrp="1"/>
          </p:cNvGraphicFramePr>
          <p:nvPr>
            <p:extLst>
              <p:ext uri="{D42A27DB-BD31-4B8C-83A1-F6EECF244321}">
                <p14:modId xmlns:p14="http://schemas.microsoft.com/office/powerpoint/2010/main" val="4096612421"/>
              </p:ext>
            </p:extLst>
          </p:nvPr>
        </p:nvGraphicFramePr>
        <p:xfrm>
          <a:off x="2013155" y="1002891"/>
          <a:ext cx="5493774" cy="3661493"/>
        </p:xfrm>
        <a:graphic>
          <a:graphicData uri="http://schemas.openxmlformats.org/drawingml/2006/table">
            <a:tbl>
              <a:tblPr firstRow="1" bandRow="1">
                <a:tableStyleId>{8EE6BBDB-146D-4232-BB9D-640BE0889598}</a:tableStyleId>
              </a:tblPr>
              <a:tblGrid>
                <a:gridCol w="2746887">
                  <a:extLst>
                    <a:ext uri="{9D8B030D-6E8A-4147-A177-3AD203B41FA5}">
                      <a16:colId xmlns:a16="http://schemas.microsoft.com/office/drawing/2014/main" val="1622591360"/>
                    </a:ext>
                  </a:extLst>
                </a:gridCol>
                <a:gridCol w="2746887">
                  <a:extLst>
                    <a:ext uri="{9D8B030D-6E8A-4147-A177-3AD203B41FA5}">
                      <a16:colId xmlns:a16="http://schemas.microsoft.com/office/drawing/2014/main" val="2458039434"/>
                    </a:ext>
                  </a:extLst>
                </a:gridCol>
              </a:tblGrid>
              <a:tr h="891494">
                <a:tc>
                  <a:txBody>
                    <a:bodyPr/>
                    <a:lstStyle/>
                    <a:p>
                      <a:r>
                        <a:rPr lang="en-IN" sz="2000" b="1" i="0" dirty="0">
                          <a:solidFill>
                            <a:schemeClr val="accent2">
                              <a:lumMod val="40000"/>
                              <a:lumOff val="60000"/>
                            </a:schemeClr>
                          </a:solidFill>
                          <a:effectLst/>
                          <a:latin typeface="Söhne"/>
                        </a:rPr>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b="1" i="0" dirty="0">
                          <a:solidFill>
                            <a:schemeClr val="accent2">
                              <a:lumMod val="40000"/>
                              <a:lumOff val="60000"/>
                            </a:schemeClr>
                          </a:solidFill>
                          <a:effectLst/>
                          <a:latin typeface="Söhne"/>
                        </a:rPr>
                        <a:t>GRADIENT BOOSTING MODEL</a:t>
                      </a:r>
                    </a:p>
                    <a:p>
                      <a:endParaRPr lang="en-IN" dirty="0"/>
                    </a:p>
                  </a:txBody>
                  <a:tcPr/>
                </a:tc>
                <a:extLst>
                  <a:ext uri="{0D108BD9-81ED-4DB2-BD59-A6C34878D82A}">
                    <a16:rowId xmlns:a16="http://schemas.microsoft.com/office/drawing/2014/main" val="2351515287"/>
                  </a:ext>
                </a:extLst>
              </a:tr>
              <a:tr h="2769999">
                <a:tc>
                  <a:txBody>
                    <a:bodyPr/>
                    <a:lstStyle/>
                    <a:p>
                      <a:r>
                        <a:rPr lang="en-US" sz="1400" b="0" i="0" u="none" strike="noStrike" cap="none" dirty="0">
                          <a:solidFill>
                            <a:srgbClr val="D1D5DB"/>
                          </a:solidFill>
                          <a:effectLst/>
                          <a:latin typeface="Söhne"/>
                          <a:cs typeface="Arial"/>
                          <a:sym typeface="Arial"/>
                        </a:rPr>
                        <a:t>Random Forest: Random Forest is an ensemble learning method that constructs a multitude of decision trees during training and outputs the mode of the classes for classification or the mean prediction for regression, providing robust and accurate predictions by mitigating overfitting and capturing diverse patterns in the data.</a:t>
                      </a:r>
                      <a:endParaRPr lang="en-IN" sz="1400" b="0" i="0" u="none" strike="noStrike" cap="none" dirty="0">
                        <a:solidFill>
                          <a:srgbClr val="D1D5DB"/>
                        </a:solidFill>
                        <a:effectLst/>
                        <a:latin typeface="Söhne"/>
                        <a:cs typeface="Arial"/>
                        <a:sym typeface="Arial"/>
                      </a:endParaRPr>
                    </a:p>
                  </a:txBody>
                  <a:tcPr/>
                </a:tc>
                <a:tc>
                  <a:txBody>
                    <a:bodyPr/>
                    <a:lstStyle/>
                    <a:p>
                      <a:r>
                        <a:rPr lang="en-US" sz="1400" b="0" i="0" u="none" strike="noStrike" cap="none" dirty="0">
                          <a:solidFill>
                            <a:srgbClr val="D1D5DB"/>
                          </a:solidFill>
                          <a:effectLst/>
                          <a:latin typeface="Söhne"/>
                          <a:cs typeface="Arial"/>
                          <a:sym typeface="Arial"/>
                        </a:rPr>
                        <a:t>Gradient Boosting: Gradient Boosting is an ensemble learning technique that combines weak predictive models sequentially, with each model correcting errors of its predecessor, ultimately creating a strong predictive model with high accuracy</a:t>
                      </a:r>
                      <a:endParaRPr lang="en-IN" sz="1400" b="0" i="0" u="none" strike="noStrike" cap="none" dirty="0">
                        <a:solidFill>
                          <a:srgbClr val="D1D5DB"/>
                        </a:solidFill>
                        <a:effectLst/>
                        <a:latin typeface="Söhne"/>
                        <a:cs typeface="Arial"/>
                        <a:sym typeface="Arial"/>
                      </a:endParaRPr>
                    </a:p>
                  </a:txBody>
                  <a:tcPr/>
                </a:tc>
                <a:extLst>
                  <a:ext uri="{0D108BD9-81ED-4DB2-BD59-A6C34878D82A}">
                    <a16:rowId xmlns:a16="http://schemas.microsoft.com/office/drawing/2014/main" val="988156005"/>
                  </a:ext>
                </a:extLst>
              </a:tr>
            </a:tbl>
          </a:graphicData>
        </a:graphic>
      </p:graphicFrame>
      <p:pic>
        <p:nvPicPr>
          <p:cNvPr id="3" name="Google Shape;546;p49">
            <a:extLst>
              <a:ext uri="{FF2B5EF4-FFF2-40B4-BE49-F238E27FC236}">
                <a16:creationId xmlns:a16="http://schemas.microsoft.com/office/drawing/2014/main" id="{A94554E0-5F76-776C-D4BF-5A25F4F2FD6F}"/>
              </a:ext>
            </a:extLst>
          </p:cNvPr>
          <p:cNvPicPr preferRelativeResize="0"/>
          <p:nvPr/>
        </p:nvPicPr>
        <p:blipFill rotWithShape="1">
          <a:blip r:embed="rId2">
            <a:alphaModFix/>
          </a:blip>
          <a:srcRect t="9" b="19"/>
          <a:stretch/>
        </p:blipFill>
        <p:spPr>
          <a:xfrm>
            <a:off x="759170" y="1176466"/>
            <a:ext cx="1755801" cy="1600345"/>
          </a:xfrm>
          <a:prstGeom prst="rect">
            <a:avLst/>
          </a:prstGeom>
          <a:noFill/>
          <a:ln>
            <a:noFill/>
          </a:ln>
        </p:spPr>
      </p:pic>
    </p:spTree>
    <p:extLst>
      <p:ext uri="{BB962C8B-B14F-4D97-AF65-F5344CB8AC3E}">
        <p14:creationId xmlns:p14="http://schemas.microsoft.com/office/powerpoint/2010/main" val="1344750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553998"/>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VISUALISATION</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ENSEMBLE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1435893" y="4041190"/>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RANDOM FOREST</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5686425" y="3980170"/>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GRADIENT BOOSTING MODEL</a:t>
            </a:r>
          </a:p>
        </p:txBody>
      </p:sp>
      <p:pic>
        <p:nvPicPr>
          <p:cNvPr id="4" name="Picture 3">
            <a:extLst>
              <a:ext uri="{FF2B5EF4-FFF2-40B4-BE49-F238E27FC236}">
                <a16:creationId xmlns:a16="http://schemas.microsoft.com/office/drawing/2014/main" id="{8FEAD70E-0A84-22AC-6552-A785A1953B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2" y="1561651"/>
            <a:ext cx="3959691" cy="2323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D4602C48-4E9C-45D0-EDE2-6647F3B5A0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7993" y="1561651"/>
            <a:ext cx="3959691" cy="2323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oogle Shape;550;p49">
            <a:extLst>
              <a:ext uri="{FF2B5EF4-FFF2-40B4-BE49-F238E27FC236}">
                <a16:creationId xmlns:a16="http://schemas.microsoft.com/office/drawing/2014/main" id="{A224B4E1-9C4A-22CD-19B9-974EE21382C5}"/>
              </a:ext>
            </a:extLst>
          </p:cNvPr>
          <p:cNvPicPr preferRelativeResize="0"/>
          <p:nvPr/>
        </p:nvPicPr>
        <p:blipFill rotWithShape="1">
          <a:blip r:embed="rId4">
            <a:alphaModFix/>
          </a:blip>
          <a:srcRect t="39" b="29"/>
          <a:stretch/>
        </p:blipFill>
        <p:spPr>
          <a:xfrm rot="1509492" flipH="1">
            <a:off x="3295041" y="3290468"/>
            <a:ext cx="1872225" cy="1345253"/>
          </a:xfrm>
          <a:prstGeom prst="rect">
            <a:avLst/>
          </a:prstGeom>
          <a:noFill/>
          <a:ln>
            <a:noFill/>
          </a:ln>
        </p:spPr>
      </p:pic>
    </p:spTree>
    <p:extLst>
      <p:ext uri="{BB962C8B-B14F-4D97-AF65-F5344CB8AC3E}">
        <p14:creationId xmlns:p14="http://schemas.microsoft.com/office/powerpoint/2010/main" val="2459925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553998"/>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LOSS CURVES</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ENSEMBLE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1435893" y="4041190"/>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RANDOM FOREST</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5686425" y="3980170"/>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GRADIENT BOOSTING MODEL</a:t>
            </a:r>
          </a:p>
        </p:txBody>
      </p:sp>
      <p:pic>
        <p:nvPicPr>
          <p:cNvPr id="2" name="Picture 1">
            <a:extLst>
              <a:ext uri="{FF2B5EF4-FFF2-40B4-BE49-F238E27FC236}">
                <a16:creationId xmlns:a16="http://schemas.microsoft.com/office/drawing/2014/main" id="{BDE7C486-7358-F959-39C5-4D915C4616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7823" y="1519593"/>
            <a:ext cx="4363277" cy="231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E2E9562-1A2A-8980-6049-9CFA325099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226" y="1519593"/>
            <a:ext cx="3774411" cy="231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666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CLASSIFICATION REPORT OF ENSEMBLE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1443036" y="4287947"/>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RANDOM FOREST</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5643562" y="4287947"/>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GRADIENT BOOSTING MODEL</a:t>
            </a:r>
          </a:p>
        </p:txBody>
      </p:sp>
      <p:pic>
        <p:nvPicPr>
          <p:cNvPr id="4" name="Picture 3">
            <a:extLst>
              <a:ext uri="{FF2B5EF4-FFF2-40B4-BE49-F238E27FC236}">
                <a16:creationId xmlns:a16="http://schemas.microsoft.com/office/drawing/2014/main" id="{115F90D5-D0E5-8C42-8ECB-2BA6C035D0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3" y="2358150"/>
            <a:ext cx="4166779" cy="159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2064482-5287-9968-4176-7E3B8C4863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1537" y="2358150"/>
            <a:ext cx="4010025" cy="159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oogle Shape;550;p49">
            <a:extLst>
              <a:ext uri="{FF2B5EF4-FFF2-40B4-BE49-F238E27FC236}">
                <a16:creationId xmlns:a16="http://schemas.microsoft.com/office/drawing/2014/main" id="{C7C5D0F5-9CF4-86BC-CF5D-DBDFE9E5B7F2}"/>
              </a:ext>
            </a:extLst>
          </p:cNvPr>
          <p:cNvPicPr preferRelativeResize="0"/>
          <p:nvPr/>
        </p:nvPicPr>
        <p:blipFill rotWithShape="1">
          <a:blip r:embed="rId4">
            <a:alphaModFix/>
          </a:blip>
          <a:srcRect t="39" b="29"/>
          <a:stretch/>
        </p:blipFill>
        <p:spPr>
          <a:xfrm rot="1509492" flipH="1">
            <a:off x="3600169" y="1685523"/>
            <a:ext cx="1872225" cy="1345253"/>
          </a:xfrm>
          <a:prstGeom prst="rect">
            <a:avLst/>
          </a:prstGeom>
          <a:noFill/>
          <a:ln>
            <a:noFill/>
          </a:ln>
        </p:spPr>
      </p:pic>
    </p:spTree>
    <p:extLst>
      <p:ext uri="{BB962C8B-B14F-4D97-AF65-F5344CB8AC3E}">
        <p14:creationId xmlns:p14="http://schemas.microsoft.com/office/powerpoint/2010/main" val="309927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COMPARISON IN TWO MODELS IN ENSEMBLE MODEL</a:t>
            </a:r>
          </a:p>
        </p:txBody>
      </p:sp>
      <p:pic>
        <p:nvPicPr>
          <p:cNvPr id="2" name="Picture 1">
            <a:extLst>
              <a:ext uri="{FF2B5EF4-FFF2-40B4-BE49-F238E27FC236}">
                <a16:creationId xmlns:a16="http://schemas.microsoft.com/office/drawing/2014/main" id="{2D7CA3A4-B688-8006-A245-673FF4AE57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9114" y="1742303"/>
            <a:ext cx="3982886" cy="27910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2A9593BC-E6E1-8B56-027D-7345B4719FDD}"/>
              </a:ext>
            </a:extLst>
          </p:cNvPr>
          <p:cNvSpPr txBox="1"/>
          <p:nvPr/>
        </p:nvSpPr>
        <p:spPr>
          <a:xfrm>
            <a:off x="5474043" y="2014460"/>
            <a:ext cx="1902942" cy="2246769"/>
          </a:xfrm>
          <a:prstGeom prst="rect">
            <a:avLst/>
          </a:prstGeom>
          <a:noFill/>
        </p:spPr>
        <p:txBody>
          <a:bodyPr wrap="square">
            <a:spAutoFit/>
          </a:bodyPr>
          <a:lstStyle/>
          <a:p>
            <a:pPr algn="ctr"/>
            <a:r>
              <a:rPr lang="en-US" sz="1400" b="1" spc="50" dirty="0">
                <a:ln w="0"/>
                <a:solidFill>
                  <a:schemeClr val="bg1"/>
                </a:solidFill>
                <a:effectLst>
                  <a:innerShdw blurRad="63500" dist="50800" dir="13500000">
                    <a:srgbClr val="000000">
                      <a:alpha val="50000"/>
                    </a:srgbClr>
                  </a:innerShdw>
                </a:effectLst>
              </a:rPr>
              <a:t>The best Ensemble model for our dataset is </a:t>
            </a:r>
            <a:r>
              <a:rPr lang="en-US" sz="1400" b="1" spc="50" dirty="0">
                <a:ln w="0"/>
                <a:solidFill>
                  <a:schemeClr val="accent1">
                    <a:lumMod val="60000"/>
                    <a:lumOff val="40000"/>
                  </a:schemeClr>
                </a:solidFill>
                <a:effectLst>
                  <a:innerShdw blurRad="63500" dist="50800" dir="13500000">
                    <a:srgbClr val="000000">
                      <a:alpha val="50000"/>
                    </a:srgbClr>
                  </a:innerShdw>
                </a:effectLst>
              </a:rPr>
              <a:t>XGB BOOSTING</a:t>
            </a:r>
            <a:r>
              <a:rPr lang="en-US" sz="1400" b="1" spc="50" dirty="0">
                <a:ln w="0"/>
                <a:solidFill>
                  <a:schemeClr val="bg1"/>
                </a:solidFill>
                <a:effectLst>
                  <a:innerShdw blurRad="63500" dist="50800" dir="13500000">
                    <a:srgbClr val="000000">
                      <a:alpha val="50000"/>
                    </a:srgbClr>
                  </a:innerShdw>
                </a:effectLst>
              </a:rPr>
              <a:t>, as it exhibits significantly higher accuracy when compared with Random Forest</a:t>
            </a:r>
          </a:p>
        </p:txBody>
      </p:sp>
    </p:spTree>
    <p:extLst>
      <p:ext uri="{BB962C8B-B14F-4D97-AF65-F5344CB8AC3E}">
        <p14:creationId xmlns:p14="http://schemas.microsoft.com/office/powerpoint/2010/main" val="4227984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64F770-669A-AC51-2432-090612DB3C19}"/>
              </a:ext>
            </a:extLst>
          </p:cNvPr>
          <p:cNvSpPr txBox="1"/>
          <p:nvPr/>
        </p:nvSpPr>
        <p:spPr>
          <a:xfrm>
            <a:off x="1615045" y="309890"/>
            <a:ext cx="5813855" cy="661720"/>
          </a:xfrm>
          <a:prstGeom prst="rect">
            <a:avLst/>
          </a:prstGeom>
          <a:noFill/>
        </p:spPr>
        <p:txBody>
          <a:bodyPr wrap="square">
            <a:spAutoFit/>
          </a:bodyPr>
          <a:lstStyle/>
          <a:p>
            <a:pPr algn="ctr"/>
            <a:r>
              <a:rPr lang="en-US" sz="3700" b="1" spc="50" dirty="0">
                <a:ln w="0"/>
                <a:solidFill>
                  <a:schemeClr val="bg1"/>
                </a:solidFill>
                <a:effectLst>
                  <a:innerShdw blurRad="63500" dist="50800" dir="13500000">
                    <a:srgbClr val="000000">
                      <a:alpha val="50000"/>
                    </a:srgbClr>
                  </a:innerShdw>
                </a:effectLst>
              </a:rPr>
              <a:t>OUR FINAL STATISTICS</a:t>
            </a:r>
          </a:p>
        </p:txBody>
      </p:sp>
      <p:pic>
        <p:nvPicPr>
          <p:cNvPr id="11" name="Picture 10">
            <a:extLst>
              <a:ext uri="{FF2B5EF4-FFF2-40B4-BE49-F238E27FC236}">
                <a16:creationId xmlns:a16="http://schemas.microsoft.com/office/drawing/2014/main" id="{7AAC8C58-6F6E-86E4-EB67-FBFD4C72821B}"/>
              </a:ext>
            </a:extLst>
          </p:cNvPr>
          <p:cNvPicPr>
            <a:picLocks noChangeAspect="1"/>
          </p:cNvPicPr>
          <p:nvPr/>
        </p:nvPicPr>
        <p:blipFill>
          <a:blip r:embed="rId2"/>
          <a:stretch>
            <a:fillRect/>
          </a:stretch>
        </p:blipFill>
        <p:spPr>
          <a:xfrm>
            <a:off x="467066" y="1293093"/>
            <a:ext cx="5748383" cy="3588448"/>
          </a:xfrm>
          <a:prstGeom prst="rect">
            <a:avLst/>
          </a:prstGeom>
        </p:spPr>
      </p:pic>
      <p:sp>
        <p:nvSpPr>
          <p:cNvPr id="13" name="TextBox 12">
            <a:extLst>
              <a:ext uri="{FF2B5EF4-FFF2-40B4-BE49-F238E27FC236}">
                <a16:creationId xmlns:a16="http://schemas.microsoft.com/office/drawing/2014/main" id="{2C6A3B93-395A-8733-8C9B-05064BDA7337}"/>
              </a:ext>
            </a:extLst>
          </p:cNvPr>
          <p:cNvSpPr txBox="1"/>
          <p:nvPr/>
        </p:nvSpPr>
        <p:spPr>
          <a:xfrm>
            <a:off x="6829599" y="1571078"/>
            <a:ext cx="1847335" cy="3016210"/>
          </a:xfrm>
          <a:prstGeom prst="rect">
            <a:avLst/>
          </a:prstGeom>
          <a:noFill/>
        </p:spPr>
        <p:txBody>
          <a:bodyPr wrap="square">
            <a:spAutoFit/>
          </a:bodyPr>
          <a:lstStyle/>
          <a:p>
            <a:pPr algn="ctr"/>
            <a:r>
              <a:rPr lang="en-US" b="1" spc="50" dirty="0">
                <a:ln w="0"/>
                <a:solidFill>
                  <a:schemeClr val="bg1"/>
                </a:solidFill>
                <a:effectLst>
                  <a:innerShdw blurRad="63500" dist="50800" dir="13500000">
                    <a:srgbClr val="000000">
                      <a:alpha val="50000"/>
                    </a:srgbClr>
                  </a:innerShdw>
                </a:effectLst>
              </a:rPr>
              <a:t>AS COMPARED WITH SATISTICS OF ALL MODEL WE DID SO FOR </a:t>
            </a:r>
          </a:p>
          <a:p>
            <a:pPr algn="ctr"/>
            <a:r>
              <a:rPr lang="en-US" sz="1500" b="1" spc="50" dirty="0">
                <a:ln w="0"/>
                <a:solidFill>
                  <a:schemeClr val="accent1">
                    <a:lumMod val="60000"/>
                    <a:lumOff val="40000"/>
                  </a:schemeClr>
                </a:solidFill>
                <a:effectLst>
                  <a:innerShdw blurRad="63500" dist="50800" dir="13500000">
                    <a:srgbClr val="000000">
                      <a:alpha val="50000"/>
                    </a:srgbClr>
                  </a:innerShdw>
                </a:effectLst>
              </a:rPr>
              <a:t>XGB_BOOSTING </a:t>
            </a:r>
            <a:r>
              <a:rPr lang="en-US" sz="1400" b="1" spc="50" dirty="0">
                <a:ln w="0"/>
                <a:solidFill>
                  <a:schemeClr val="bg1"/>
                </a:solidFill>
                <a:effectLst>
                  <a:innerShdw blurRad="63500" dist="50800" dir="13500000">
                    <a:srgbClr val="000000">
                      <a:alpha val="50000"/>
                    </a:srgbClr>
                  </a:innerShdw>
                </a:effectLst>
              </a:rPr>
              <a:t>HAS GIVEN A HIGH ACCURACY THAN OTHERS.SO I SAY FOR OUR IDS DATASET XGB BOOSTING IS PERFECT MODEL</a:t>
            </a:r>
          </a:p>
        </p:txBody>
      </p:sp>
    </p:spTree>
    <p:extLst>
      <p:ext uri="{BB962C8B-B14F-4D97-AF65-F5344CB8AC3E}">
        <p14:creationId xmlns:p14="http://schemas.microsoft.com/office/powerpoint/2010/main" val="445026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31925" y="25282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DO WE DO?</a:t>
            </a:r>
            <a:endParaRPr dirty="0"/>
          </a:p>
        </p:txBody>
      </p:sp>
      <p:graphicFrame>
        <p:nvGraphicFramePr>
          <p:cNvPr id="242" name="Google Shape;242;p35"/>
          <p:cNvGraphicFramePr/>
          <p:nvPr>
            <p:extLst>
              <p:ext uri="{D42A27DB-BD31-4B8C-83A1-F6EECF244321}">
                <p14:modId xmlns:p14="http://schemas.microsoft.com/office/powerpoint/2010/main" val="3467464824"/>
              </p:ext>
            </p:extLst>
          </p:nvPr>
        </p:nvGraphicFramePr>
        <p:xfrm>
          <a:off x="845025" y="1865438"/>
          <a:ext cx="7453800" cy="2347985"/>
        </p:xfrm>
        <a:graphic>
          <a:graphicData uri="http://schemas.openxmlformats.org/drawingml/2006/table">
            <a:tbl>
              <a:tblPr>
                <a:noFill/>
                <a:tableStyleId>{8EE6BBDB-146D-4232-BB9D-640BE0889598}</a:tableStyleId>
              </a:tblPr>
              <a:tblGrid>
                <a:gridCol w="705169">
                  <a:extLst>
                    <a:ext uri="{9D8B030D-6E8A-4147-A177-3AD203B41FA5}">
                      <a16:colId xmlns:a16="http://schemas.microsoft.com/office/drawing/2014/main" val="20000"/>
                    </a:ext>
                  </a:extLst>
                </a:gridCol>
                <a:gridCol w="3023256">
                  <a:extLst>
                    <a:ext uri="{9D8B030D-6E8A-4147-A177-3AD203B41FA5}">
                      <a16:colId xmlns:a16="http://schemas.microsoft.com/office/drawing/2014/main" val="20001"/>
                    </a:ext>
                  </a:extLst>
                </a:gridCol>
                <a:gridCol w="2293250">
                  <a:extLst>
                    <a:ext uri="{9D8B030D-6E8A-4147-A177-3AD203B41FA5}">
                      <a16:colId xmlns:a16="http://schemas.microsoft.com/office/drawing/2014/main" val="20002"/>
                    </a:ext>
                  </a:extLst>
                </a:gridCol>
                <a:gridCol w="1432125">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US" sz="2300" dirty="0">
                          <a:solidFill>
                            <a:schemeClr val="dk1"/>
                          </a:solidFill>
                          <a:latin typeface="Oswald"/>
                          <a:ea typeface="Oswald"/>
                          <a:cs typeface="Oswald"/>
                          <a:sym typeface="Oswald"/>
                        </a:rPr>
                        <a:t>1</a:t>
                      </a:r>
                      <a:endParaRPr lang="en-IN" sz="2300" dirty="0">
                        <a:solidFill>
                          <a:schemeClr val="dk1"/>
                        </a:solidFill>
                        <a:latin typeface="Oswald"/>
                        <a:ea typeface="Oswald"/>
                        <a:cs typeface="Oswald"/>
                        <a:sym typeface="Oswald"/>
                      </a:endParaRPr>
                    </a:p>
                  </a:txBody>
                  <a:tcPr marL="18287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IN" dirty="0">
                          <a:solidFill>
                            <a:schemeClr val="dk1"/>
                          </a:solidFill>
                          <a:latin typeface="Open Sans"/>
                          <a:ea typeface="Open Sans"/>
                          <a:cs typeface="Open Sans"/>
                          <a:sym typeface="Open Sans"/>
                        </a:rPr>
                        <a:t>M MEHER VARDHAN</a:t>
                      </a: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Open Sans"/>
                          <a:ea typeface="Open Sans"/>
                          <a:cs typeface="Open Sans"/>
                          <a:sym typeface="Open Sans"/>
                        </a:rPr>
                        <a:t>PPT, GMM, NAVIE BAYES</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21034</a:t>
                      </a:r>
                      <a:endParaRPr dirty="0">
                        <a:solidFill>
                          <a:schemeClr val="dk1"/>
                        </a:solidFill>
                        <a:latin typeface="Montserrat"/>
                        <a:ea typeface="Montserrat"/>
                        <a:cs typeface="Montserrat"/>
                        <a:sym typeface="Montserrat"/>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95475">
                <a:tc>
                  <a:txBody>
                    <a:bodyPr/>
                    <a:lstStyle/>
                    <a:p>
                      <a:pPr marL="0" lvl="0" indent="0" algn="l" rtl="0">
                        <a:spcBef>
                          <a:spcPts val="0"/>
                        </a:spcBef>
                        <a:spcAft>
                          <a:spcPts val="0"/>
                        </a:spcAft>
                        <a:buNone/>
                      </a:pPr>
                      <a:r>
                        <a:rPr lang="en-US" sz="2300" dirty="0">
                          <a:solidFill>
                            <a:schemeClr val="dk1"/>
                          </a:solidFill>
                          <a:latin typeface="Oswald"/>
                          <a:ea typeface="Oswald"/>
                          <a:cs typeface="Oswald"/>
                          <a:sym typeface="Oswald"/>
                        </a:rPr>
                        <a:t>2</a:t>
                      </a:r>
                      <a:endParaRPr sz="2300" dirty="0">
                        <a:solidFill>
                          <a:schemeClr val="dk1"/>
                        </a:solidFill>
                        <a:latin typeface="Oswald"/>
                        <a:ea typeface="Oswald"/>
                        <a:cs typeface="Oswald"/>
                        <a:sym typeface="Oswald"/>
                      </a:endParaRPr>
                    </a:p>
                  </a:txBody>
                  <a:tcPr marL="18287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M SRIKAR</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Open Sans"/>
                          <a:ea typeface="Open Sans"/>
                          <a:cs typeface="Open Sans"/>
                          <a:sym typeface="Open Sans"/>
                        </a:rPr>
                        <a:t>PCA, T-SNE, PPT</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21038</a:t>
                      </a:r>
                      <a:endParaRPr dirty="0">
                        <a:solidFill>
                          <a:schemeClr val="dk1"/>
                        </a:solidFill>
                        <a:latin typeface="Montserrat"/>
                        <a:ea typeface="Montserrat"/>
                        <a:cs typeface="Montserrat"/>
                        <a:sym typeface="Montserrat"/>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95475">
                <a:tc>
                  <a:txBody>
                    <a:bodyPr/>
                    <a:lstStyle/>
                    <a:p>
                      <a:pPr marL="0" lvl="0" indent="0" algn="l" rtl="0">
                        <a:spcBef>
                          <a:spcPts val="0"/>
                        </a:spcBef>
                        <a:spcAft>
                          <a:spcPts val="0"/>
                        </a:spcAft>
                        <a:buNone/>
                      </a:pPr>
                      <a:r>
                        <a:rPr lang="en-US" sz="2300" dirty="0">
                          <a:solidFill>
                            <a:schemeClr val="dk1"/>
                          </a:solidFill>
                          <a:latin typeface="Oswald"/>
                          <a:ea typeface="Oswald"/>
                          <a:cs typeface="Oswald"/>
                          <a:sym typeface="Oswald"/>
                        </a:rPr>
                        <a:t>3</a:t>
                      </a:r>
                      <a:endParaRPr sz="2300" dirty="0">
                        <a:solidFill>
                          <a:schemeClr val="dk1"/>
                        </a:solidFill>
                        <a:latin typeface="Oswald"/>
                        <a:ea typeface="Oswald"/>
                        <a:cs typeface="Oswald"/>
                        <a:sym typeface="Oswald"/>
                      </a:endParaRPr>
                    </a:p>
                  </a:txBody>
                  <a:tcPr marL="18287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dk1"/>
                          </a:solidFill>
                          <a:latin typeface="Open Sans"/>
                          <a:ea typeface="Open Sans"/>
                          <a:cs typeface="Open Sans"/>
                          <a:sym typeface="Open Sans"/>
                        </a:rPr>
                        <a:t>N.G.KRISHNA REDDY</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dk1"/>
                          </a:solidFill>
                          <a:latin typeface="Open Sans"/>
                          <a:ea typeface="Open Sans"/>
                          <a:cs typeface="Open Sans"/>
                          <a:sym typeface="Open Sans"/>
                        </a:rPr>
                        <a:t>COMPARISONS, DB-SCAN, HIERARCHIAL</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21039</a:t>
                      </a:r>
                      <a:endParaRPr dirty="0">
                        <a:solidFill>
                          <a:schemeClr val="dk1"/>
                        </a:solidFill>
                        <a:latin typeface="Montserrat"/>
                        <a:ea typeface="Montserrat"/>
                        <a:cs typeface="Montserrat"/>
                        <a:sym typeface="Montserrat"/>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95475">
                <a:tc>
                  <a:txBody>
                    <a:bodyPr/>
                    <a:lstStyle/>
                    <a:p>
                      <a:pPr marL="0" lvl="0" indent="0" algn="l" rtl="0">
                        <a:spcBef>
                          <a:spcPts val="0"/>
                        </a:spcBef>
                        <a:spcAft>
                          <a:spcPts val="0"/>
                        </a:spcAft>
                        <a:buNone/>
                      </a:pPr>
                      <a:r>
                        <a:rPr lang="en-US" sz="2300" dirty="0">
                          <a:solidFill>
                            <a:schemeClr val="dk1"/>
                          </a:solidFill>
                          <a:latin typeface="Oswald"/>
                          <a:ea typeface="Oswald"/>
                          <a:cs typeface="Oswald"/>
                          <a:sym typeface="Oswald"/>
                        </a:rPr>
                        <a:t>4</a:t>
                      </a:r>
                      <a:endParaRPr sz="2300" dirty="0">
                        <a:solidFill>
                          <a:schemeClr val="dk1"/>
                        </a:solidFill>
                        <a:latin typeface="Oswald"/>
                        <a:ea typeface="Oswald"/>
                        <a:cs typeface="Oswald"/>
                        <a:sym typeface="Oswald"/>
                      </a:endParaRPr>
                    </a:p>
                  </a:txBody>
                  <a:tcPr marL="18287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KRISHNA NERELLA</a:t>
                      </a: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PPT, HMM, K-MEAN CLUSTERING</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21040</a:t>
                      </a:r>
                      <a:endParaRPr dirty="0">
                        <a:solidFill>
                          <a:schemeClr val="dk1"/>
                        </a:solidFill>
                        <a:latin typeface="Montserrat"/>
                        <a:ea typeface="Montserrat"/>
                        <a:cs typeface="Montserrat"/>
                        <a:sym typeface="Montserrat"/>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3" name="Table 2">
            <a:extLst>
              <a:ext uri="{FF2B5EF4-FFF2-40B4-BE49-F238E27FC236}">
                <a16:creationId xmlns:a16="http://schemas.microsoft.com/office/drawing/2014/main" id="{4A994837-748F-6D07-7778-501A6865B075}"/>
              </a:ext>
            </a:extLst>
          </p:cNvPr>
          <p:cNvGraphicFramePr>
            <a:graphicFrameLocks noGrp="1"/>
          </p:cNvGraphicFramePr>
          <p:nvPr>
            <p:extLst>
              <p:ext uri="{D42A27DB-BD31-4B8C-83A1-F6EECF244321}">
                <p14:modId xmlns:p14="http://schemas.microsoft.com/office/powerpoint/2010/main" val="573678058"/>
              </p:ext>
            </p:extLst>
          </p:nvPr>
        </p:nvGraphicFramePr>
        <p:xfrm>
          <a:off x="845025" y="4199328"/>
          <a:ext cx="7453800" cy="609570"/>
        </p:xfrm>
        <a:graphic>
          <a:graphicData uri="http://schemas.openxmlformats.org/drawingml/2006/table">
            <a:tbl>
              <a:tblPr>
                <a:noFill/>
                <a:tableStyleId>{8EE6BBDB-146D-4232-BB9D-640BE0889598}</a:tableStyleId>
              </a:tblPr>
              <a:tblGrid>
                <a:gridCol w="705169">
                  <a:extLst>
                    <a:ext uri="{9D8B030D-6E8A-4147-A177-3AD203B41FA5}">
                      <a16:colId xmlns:a16="http://schemas.microsoft.com/office/drawing/2014/main" val="2904609118"/>
                    </a:ext>
                  </a:extLst>
                </a:gridCol>
                <a:gridCol w="3023256">
                  <a:extLst>
                    <a:ext uri="{9D8B030D-6E8A-4147-A177-3AD203B41FA5}">
                      <a16:colId xmlns:a16="http://schemas.microsoft.com/office/drawing/2014/main" val="559641065"/>
                    </a:ext>
                  </a:extLst>
                </a:gridCol>
                <a:gridCol w="2293250">
                  <a:extLst>
                    <a:ext uri="{9D8B030D-6E8A-4147-A177-3AD203B41FA5}">
                      <a16:colId xmlns:a16="http://schemas.microsoft.com/office/drawing/2014/main" val="3817299739"/>
                    </a:ext>
                  </a:extLst>
                </a:gridCol>
                <a:gridCol w="1432125">
                  <a:extLst>
                    <a:ext uri="{9D8B030D-6E8A-4147-A177-3AD203B41FA5}">
                      <a16:colId xmlns:a16="http://schemas.microsoft.com/office/drawing/2014/main" val="3121684167"/>
                    </a:ext>
                  </a:extLst>
                </a:gridCol>
              </a:tblGrid>
              <a:tr h="0">
                <a:tc>
                  <a:txBody>
                    <a:bodyPr/>
                    <a:lstStyle/>
                    <a:p>
                      <a:pPr marL="0" lvl="0" indent="0" algn="l" rtl="0">
                        <a:spcBef>
                          <a:spcPts val="0"/>
                        </a:spcBef>
                        <a:spcAft>
                          <a:spcPts val="0"/>
                        </a:spcAft>
                        <a:buNone/>
                      </a:pPr>
                      <a:r>
                        <a:rPr lang="en-US" sz="2300" dirty="0">
                          <a:solidFill>
                            <a:schemeClr val="dk1"/>
                          </a:solidFill>
                          <a:latin typeface="Oswald"/>
                          <a:ea typeface="Oswald"/>
                          <a:cs typeface="Oswald"/>
                          <a:sym typeface="Oswald"/>
                        </a:rPr>
                        <a:t>5</a:t>
                      </a:r>
                      <a:endParaRPr lang="en-IN" sz="2300" dirty="0">
                        <a:solidFill>
                          <a:schemeClr val="dk1"/>
                        </a:solidFill>
                        <a:latin typeface="Oswald"/>
                        <a:ea typeface="Oswald"/>
                        <a:cs typeface="Oswald"/>
                        <a:sym typeface="Oswald"/>
                      </a:endParaRPr>
                    </a:p>
                  </a:txBody>
                  <a:tcPr marL="18287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T HARSHA VARDHAN</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COMPARISONS, RANDOM FOREST, XGB </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21062</a:t>
                      </a:r>
                      <a:endParaRPr dirty="0">
                        <a:solidFill>
                          <a:schemeClr val="dk1"/>
                        </a:solidFill>
                        <a:latin typeface="Montserrat"/>
                        <a:ea typeface="Montserrat"/>
                        <a:cs typeface="Montserrat"/>
                        <a:sym typeface="Montserrat"/>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56836139"/>
                  </a:ext>
                </a:extLst>
              </a:tr>
            </a:tbl>
          </a:graphicData>
        </a:graphic>
      </p:graphicFrame>
      <p:graphicFrame>
        <p:nvGraphicFramePr>
          <p:cNvPr id="4" name="Table 3">
            <a:extLst>
              <a:ext uri="{FF2B5EF4-FFF2-40B4-BE49-F238E27FC236}">
                <a16:creationId xmlns:a16="http://schemas.microsoft.com/office/drawing/2014/main" id="{3820DE2B-1FC4-9B90-AD1B-34D79B84BAD6}"/>
              </a:ext>
            </a:extLst>
          </p:cNvPr>
          <p:cNvGraphicFramePr>
            <a:graphicFrameLocks noGrp="1"/>
          </p:cNvGraphicFramePr>
          <p:nvPr>
            <p:extLst>
              <p:ext uri="{D42A27DB-BD31-4B8C-83A1-F6EECF244321}">
                <p14:modId xmlns:p14="http://schemas.microsoft.com/office/powerpoint/2010/main" val="2952691494"/>
              </p:ext>
            </p:extLst>
          </p:nvPr>
        </p:nvGraphicFramePr>
        <p:xfrm>
          <a:off x="845025" y="1235263"/>
          <a:ext cx="7453800" cy="487650"/>
        </p:xfrm>
        <a:graphic>
          <a:graphicData uri="http://schemas.openxmlformats.org/drawingml/2006/table">
            <a:tbl>
              <a:tblPr>
                <a:noFill/>
                <a:tableStyleId>{8EE6BBDB-146D-4232-BB9D-640BE0889598}</a:tableStyleId>
              </a:tblPr>
              <a:tblGrid>
                <a:gridCol w="719456">
                  <a:extLst>
                    <a:ext uri="{9D8B030D-6E8A-4147-A177-3AD203B41FA5}">
                      <a16:colId xmlns:a16="http://schemas.microsoft.com/office/drawing/2014/main" val="2904609118"/>
                    </a:ext>
                  </a:extLst>
                </a:gridCol>
                <a:gridCol w="3008969">
                  <a:extLst>
                    <a:ext uri="{9D8B030D-6E8A-4147-A177-3AD203B41FA5}">
                      <a16:colId xmlns:a16="http://schemas.microsoft.com/office/drawing/2014/main" val="559641065"/>
                    </a:ext>
                  </a:extLst>
                </a:gridCol>
                <a:gridCol w="2293250">
                  <a:extLst>
                    <a:ext uri="{9D8B030D-6E8A-4147-A177-3AD203B41FA5}">
                      <a16:colId xmlns:a16="http://schemas.microsoft.com/office/drawing/2014/main" val="3817299739"/>
                    </a:ext>
                  </a:extLst>
                </a:gridCol>
                <a:gridCol w="1432125">
                  <a:extLst>
                    <a:ext uri="{9D8B030D-6E8A-4147-A177-3AD203B41FA5}">
                      <a16:colId xmlns:a16="http://schemas.microsoft.com/office/drawing/2014/main" val="3121684167"/>
                    </a:ext>
                  </a:extLst>
                </a:gridCol>
              </a:tblGrid>
              <a:tr h="0">
                <a:tc>
                  <a:txBody>
                    <a:bodyPr/>
                    <a:lstStyle/>
                    <a:p>
                      <a:pPr marL="0" lvl="0" indent="0" algn="l" rtl="0">
                        <a:spcBef>
                          <a:spcPts val="0"/>
                        </a:spcBef>
                        <a:spcAft>
                          <a:spcPts val="0"/>
                        </a:spcAft>
                        <a:buNone/>
                      </a:pPr>
                      <a:r>
                        <a:rPr lang="en-IN" sz="2000" dirty="0">
                          <a:solidFill>
                            <a:schemeClr val="dk1"/>
                          </a:solidFill>
                          <a:latin typeface="Oswald"/>
                          <a:ea typeface="Oswald"/>
                          <a:cs typeface="Oswald"/>
                          <a:sym typeface="Oswald"/>
                        </a:rPr>
                        <a:t>SNO</a:t>
                      </a:r>
                    </a:p>
                  </a:txBody>
                  <a:tcPr marL="18287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NAME OF THE STUDENT</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Open Sans"/>
                          <a:ea typeface="Open Sans"/>
                          <a:cs typeface="Open Sans"/>
                          <a:sym typeface="Open Sans"/>
                        </a:rPr>
                        <a:t>CONTRIBUTION</a:t>
                      </a:r>
                      <a:endParaRPr dirty="0">
                        <a:solidFill>
                          <a:schemeClr val="dk1"/>
                        </a:solidFill>
                        <a:latin typeface="Open Sans"/>
                        <a:ea typeface="Open Sans"/>
                        <a:cs typeface="Open Sans"/>
                        <a:sym typeface="Open Sans"/>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Montserrat"/>
                          <a:ea typeface="Montserrat"/>
                          <a:cs typeface="Montserrat"/>
                          <a:sym typeface="Montserrat"/>
                        </a:rPr>
                        <a:t>ROLL NUMBER</a:t>
                      </a:r>
                      <a:endParaRPr sz="1200" dirty="0">
                        <a:solidFill>
                          <a:schemeClr val="dk1"/>
                        </a:solidFill>
                        <a:latin typeface="Montserrat"/>
                        <a:ea typeface="Montserrat"/>
                        <a:cs typeface="Montserrat"/>
                        <a:sym typeface="Montserrat"/>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56836139"/>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 name="Text Placeholder 1">
            <a:extLst>
              <a:ext uri="{FF2B5EF4-FFF2-40B4-BE49-F238E27FC236}">
                <a16:creationId xmlns:a16="http://schemas.microsoft.com/office/drawing/2014/main" id="{8563414F-5090-82E9-C090-38469F1B8A2B}"/>
              </a:ext>
            </a:extLst>
          </p:cNvPr>
          <p:cNvSpPr>
            <a:spLocks noGrp="1"/>
          </p:cNvSpPr>
          <p:nvPr>
            <p:ph type="body" idx="1"/>
          </p:nvPr>
        </p:nvSpPr>
        <p:spPr>
          <a:xfrm>
            <a:off x="742125" y="1602394"/>
            <a:ext cx="7669800" cy="3148200"/>
          </a:xfrm>
        </p:spPr>
        <p:txBody>
          <a:bodyPr/>
          <a:lstStyle/>
          <a:p>
            <a:r>
              <a:rPr lang="en-IN" dirty="0">
                <a:hlinkClick r:id="rId3"/>
              </a:rPr>
              <a:t>https://www.geeksforgeeks.org/intrusion-detection-system-using-machine-learning-algorithms/</a:t>
            </a:r>
            <a:endParaRPr lang="en-IN" dirty="0"/>
          </a:p>
          <a:p>
            <a:endParaRPr lang="en-IN" dirty="0"/>
          </a:p>
          <a:p>
            <a:r>
              <a:rPr lang="en-IN" dirty="0">
                <a:hlinkClick r:id="rId4"/>
              </a:rPr>
              <a:t>https://www.paloaltonetworks.com/cyberpedia/what-is-an-intrusion-detection-system-ids</a:t>
            </a:r>
            <a:endParaRPr lang="en-IN" dirty="0"/>
          </a:p>
          <a:p>
            <a:endParaRPr lang="en-IN" dirty="0"/>
          </a:p>
          <a:p>
            <a:r>
              <a:rPr lang="en-IN" dirty="0">
                <a:hlinkClick r:id="rId5"/>
              </a:rPr>
              <a:t>https://journalofbigdata.springeropen.com/articles/10.1186/s40537-018-0145-4</a:t>
            </a:r>
            <a:endParaRPr lang="en-IN" dirty="0"/>
          </a:p>
          <a:p>
            <a:endParaRPr lang="en-IN" dirty="0"/>
          </a:p>
          <a:p>
            <a:r>
              <a:rPr lang="en-IN" dirty="0">
                <a:hlinkClick r:id="rId6"/>
              </a:rPr>
              <a:t>https://www.itm-conferences.org/articles/itmconf/abs/2022/06/itmconf_iceas2022_02003/itmconf_iceas2022_02003.html</a:t>
            </a:r>
            <a:endParaRPr lang="en-IN" dirty="0"/>
          </a:p>
          <a:p>
            <a:endParaRPr lang="en-IN" dirty="0"/>
          </a:p>
          <a:p>
            <a:r>
              <a:rPr lang="en-IN" dirty="0"/>
              <a:t>https://www.kaggle.com/datasets</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WHY ML IN IDS</a:t>
            </a:r>
            <a:endParaRPr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524784" y="1995501"/>
            <a:ext cx="3473981" cy="17664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 in Intrusion Detection Systems enhances security by learning normal patterns and detecting anomalies, adapting to evolving threats, and reducing false positives through behavioral analysis, enabling efficient identification of complex attack patterns.</a:t>
            </a:r>
            <a:endParaRPr dirty="0"/>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pic>
        <p:nvPicPr>
          <p:cNvPr id="1034" name="Picture 10" descr="What Is Network Forensics? Basics, Importance, And Tools">
            <a:extLst>
              <a:ext uri="{FF2B5EF4-FFF2-40B4-BE49-F238E27FC236}">
                <a16:creationId xmlns:a16="http://schemas.microsoft.com/office/drawing/2014/main" id="{5F5BC8C0-A82F-F04E-A43E-C5DC54A3B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1956" y="1509712"/>
            <a:ext cx="4518422" cy="261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MODELS IN REVIEW 2</a:t>
            </a:r>
            <a:endParaRPr dirty="0"/>
          </a:p>
        </p:txBody>
      </p:sp>
      <p:sp>
        <p:nvSpPr>
          <p:cNvPr id="191" name="Google Shape;191;p32"/>
          <p:cNvSpPr txBox="1"/>
          <p:nvPr/>
        </p:nvSpPr>
        <p:spPr>
          <a:xfrm>
            <a:off x="127175" y="1978738"/>
            <a:ext cx="2476353"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500" u="sng" dirty="0">
                <a:solidFill>
                  <a:schemeClr val="dk1"/>
                </a:solidFill>
                <a:latin typeface="Oswald"/>
                <a:ea typeface="Oswald"/>
                <a:cs typeface="Oswald"/>
                <a:sym typeface="Oswald"/>
              </a:rPr>
              <a:t>PROBABILISTIC MODEL</a:t>
            </a:r>
            <a:endParaRPr sz="2500" u="sng" dirty="0">
              <a:solidFill>
                <a:schemeClr val="dk1"/>
              </a:solidFill>
              <a:latin typeface="Oswald"/>
              <a:ea typeface="Oswald"/>
              <a:cs typeface="Oswald"/>
              <a:sym typeface="Oswald"/>
            </a:endParaRPr>
          </a:p>
        </p:txBody>
      </p:sp>
      <p:sp>
        <p:nvSpPr>
          <p:cNvPr id="192" name="Google Shape;192;p32"/>
          <p:cNvSpPr txBox="1"/>
          <p:nvPr/>
        </p:nvSpPr>
        <p:spPr>
          <a:xfrm>
            <a:off x="2654030" y="1978738"/>
            <a:ext cx="1917004"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u="sng" dirty="0">
                <a:solidFill>
                  <a:schemeClr val="dk1"/>
                </a:solidFill>
                <a:latin typeface="Oswald"/>
                <a:ea typeface="Oswald"/>
                <a:cs typeface="Oswald"/>
                <a:sym typeface="Oswald"/>
              </a:rPr>
              <a:t>UNSUPERVISED </a:t>
            </a:r>
          </a:p>
          <a:p>
            <a:pPr marL="0" lvl="0" indent="0" algn="ctr" rtl="0">
              <a:spcBef>
                <a:spcPts val="0"/>
              </a:spcBef>
              <a:spcAft>
                <a:spcPts val="0"/>
              </a:spcAft>
              <a:buNone/>
            </a:pPr>
            <a:r>
              <a:rPr lang="en-US" sz="2400" u="sng" dirty="0">
                <a:solidFill>
                  <a:schemeClr val="dk1"/>
                </a:solidFill>
                <a:latin typeface="Oswald"/>
                <a:ea typeface="Oswald"/>
                <a:cs typeface="Oswald"/>
                <a:sym typeface="Oswald"/>
              </a:rPr>
              <a:t>MODEL</a:t>
            </a:r>
            <a:endParaRPr lang="en-IN" sz="2400" u="sng" dirty="0">
              <a:solidFill>
                <a:schemeClr val="dk1"/>
              </a:solidFill>
              <a:latin typeface="Oswald"/>
              <a:ea typeface="Oswald"/>
              <a:cs typeface="Oswald"/>
              <a:sym typeface="Oswald"/>
            </a:endParaRPr>
          </a:p>
        </p:txBody>
      </p:sp>
      <p:sp>
        <p:nvSpPr>
          <p:cNvPr id="193" name="Google Shape;193;p32"/>
          <p:cNvSpPr txBox="1"/>
          <p:nvPr/>
        </p:nvSpPr>
        <p:spPr>
          <a:xfrm>
            <a:off x="4907202" y="1978807"/>
            <a:ext cx="1815983"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u="sng" dirty="0">
                <a:solidFill>
                  <a:schemeClr val="dk1"/>
                </a:solidFill>
                <a:latin typeface="Oswald"/>
                <a:ea typeface="Oswald"/>
                <a:cs typeface="Oswald"/>
                <a:sym typeface="Oswald"/>
              </a:rPr>
              <a:t>DIMENSIONAL REDUCTION</a:t>
            </a:r>
            <a:endParaRPr sz="2500" u="sng" dirty="0">
              <a:solidFill>
                <a:schemeClr val="dk1"/>
              </a:solidFill>
              <a:latin typeface="Oswald"/>
              <a:ea typeface="Oswald"/>
              <a:cs typeface="Oswald"/>
              <a:sym typeface="Oswald"/>
            </a:endParaRPr>
          </a:p>
        </p:txBody>
      </p:sp>
      <p:sp>
        <p:nvSpPr>
          <p:cNvPr id="194" name="Google Shape;194;p32"/>
          <p:cNvSpPr txBox="1"/>
          <p:nvPr/>
        </p:nvSpPr>
        <p:spPr>
          <a:xfrm>
            <a:off x="6992260" y="1880702"/>
            <a:ext cx="1815983"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u="sng" dirty="0">
                <a:solidFill>
                  <a:schemeClr val="dk1"/>
                </a:solidFill>
                <a:latin typeface="Oswald"/>
                <a:ea typeface="Oswald"/>
                <a:cs typeface="Oswald"/>
                <a:sym typeface="Oswald"/>
              </a:rPr>
              <a:t>ENSEMBLE MODEL</a:t>
            </a:r>
            <a:endParaRPr sz="2500" u="sng" dirty="0">
              <a:solidFill>
                <a:schemeClr val="dk1"/>
              </a:solidFill>
              <a:latin typeface="Oswald"/>
              <a:ea typeface="Oswald"/>
              <a:cs typeface="Oswald"/>
              <a:sym typeface="Oswald"/>
            </a:endParaRPr>
          </a:p>
        </p:txBody>
      </p:sp>
      <p:sp>
        <p:nvSpPr>
          <p:cNvPr id="195" name="Google Shape;195;p32"/>
          <p:cNvSpPr txBox="1"/>
          <p:nvPr/>
        </p:nvSpPr>
        <p:spPr>
          <a:xfrm>
            <a:off x="627351" y="2918444"/>
            <a:ext cx="14760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accent2"/>
              </a:solidFill>
              <a:latin typeface="Oswald"/>
              <a:ea typeface="Oswald"/>
              <a:cs typeface="Oswald"/>
              <a:sym typeface="Oswald"/>
            </a:endParaRPr>
          </a:p>
        </p:txBody>
      </p:sp>
      <p:cxnSp>
        <p:nvCxnSpPr>
          <p:cNvPr id="203" name="Google Shape;203;p32"/>
          <p:cNvCxnSpPr>
            <a:cxnSpLocks/>
            <a:stCxn id="191" idx="3"/>
            <a:endCxn id="192" idx="1"/>
          </p:cNvCxnSpPr>
          <p:nvPr/>
        </p:nvCxnSpPr>
        <p:spPr>
          <a:xfrm>
            <a:off x="2603528" y="2121688"/>
            <a:ext cx="50502" cy="0"/>
          </a:xfrm>
          <a:prstGeom prst="straightConnector1">
            <a:avLst/>
          </a:prstGeom>
          <a:noFill/>
          <a:ln w="28575" cap="flat" cmpd="sng">
            <a:solidFill>
              <a:schemeClr val="lt1"/>
            </a:solidFill>
            <a:prstDash val="solid"/>
            <a:round/>
            <a:headEnd type="none" w="med" len="med"/>
            <a:tailEnd type="triangle" w="med" len="med"/>
          </a:ln>
        </p:spPr>
      </p:cxnSp>
      <p:cxnSp>
        <p:nvCxnSpPr>
          <p:cNvPr id="204" name="Google Shape;204;p32"/>
          <p:cNvCxnSpPr>
            <a:cxnSpLocks/>
            <a:stCxn id="192" idx="3"/>
            <a:endCxn id="193" idx="1"/>
          </p:cNvCxnSpPr>
          <p:nvPr/>
        </p:nvCxnSpPr>
        <p:spPr>
          <a:xfrm>
            <a:off x="4571034" y="2121688"/>
            <a:ext cx="336168" cy="69"/>
          </a:xfrm>
          <a:prstGeom prst="straightConnector1">
            <a:avLst/>
          </a:prstGeom>
          <a:noFill/>
          <a:ln w="28575" cap="flat" cmpd="sng">
            <a:solidFill>
              <a:schemeClr val="lt1"/>
            </a:solidFill>
            <a:prstDash val="solid"/>
            <a:round/>
            <a:headEnd type="none" w="med" len="med"/>
            <a:tailEnd type="triangle" w="med" len="med"/>
          </a:ln>
        </p:spPr>
      </p:cxnSp>
      <p:cxnSp>
        <p:nvCxnSpPr>
          <p:cNvPr id="205" name="Google Shape;205;p32"/>
          <p:cNvCxnSpPr>
            <a:cxnSpLocks/>
          </p:cNvCxnSpPr>
          <p:nvPr/>
        </p:nvCxnSpPr>
        <p:spPr>
          <a:xfrm>
            <a:off x="6722682" y="2030795"/>
            <a:ext cx="539155" cy="0"/>
          </a:xfrm>
          <a:prstGeom prst="straightConnector1">
            <a:avLst/>
          </a:prstGeom>
          <a:noFill/>
          <a:ln w="28575" cap="flat" cmpd="sng">
            <a:solidFill>
              <a:schemeClr val="lt1"/>
            </a:solidFill>
            <a:prstDash val="solid"/>
            <a:round/>
            <a:headEnd type="none" w="med" len="med"/>
            <a:tailEnd type="triangle" w="med" len="med"/>
          </a:ln>
        </p:spPr>
      </p:cxnSp>
      <p:sp>
        <p:nvSpPr>
          <p:cNvPr id="23" name="TextBox 22">
            <a:extLst>
              <a:ext uri="{FF2B5EF4-FFF2-40B4-BE49-F238E27FC236}">
                <a16:creationId xmlns:a16="http://schemas.microsoft.com/office/drawing/2014/main" id="{3DACB9B9-825B-C02C-237D-77AEA6337034}"/>
              </a:ext>
            </a:extLst>
          </p:cNvPr>
          <p:cNvSpPr txBox="1"/>
          <p:nvPr/>
        </p:nvSpPr>
        <p:spPr>
          <a:xfrm>
            <a:off x="405261" y="2848184"/>
            <a:ext cx="2286000" cy="2031325"/>
          </a:xfrm>
          <a:prstGeom prst="rect">
            <a:avLst/>
          </a:prstGeom>
          <a:noFill/>
        </p:spPr>
        <p:txBody>
          <a:bodyPr wrap="square" rtlCol="0">
            <a:spAutoFit/>
          </a:bodyPr>
          <a:lstStyle/>
          <a:p>
            <a:r>
              <a:rPr lang="en-US" b="0" i="0" dirty="0">
                <a:solidFill>
                  <a:srgbClr val="D1D5DB"/>
                </a:solidFill>
                <a:effectLst/>
                <a:latin typeface="Söhne"/>
              </a:rPr>
              <a:t>Probabilistic models in machine learning assess uncertainty by assigning probabilities to different outcomes. Examples include Gaussian Mixture Models and Naive Bayes, employed for tasks like classification and regression.</a:t>
            </a:r>
            <a:endParaRPr lang="en-IN" dirty="0"/>
          </a:p>
        </p:txBody>
      </p:sp>
      <p:sp>
        <p:nvSpPr>
          <p:cNvPr id="25" name="TextBox 24">
            <a:extLst>
              <a:ext uri="{FF2B5EF4-FFF2-40B4-BE49-F238E27FC236}">
                <a16:creationId xmlns:a16="http://schemas.microsoft.com/office/drawing/2014/main" id="{8CEF255D-CABC-3DE6-7807-027C22CB1B92}"/>
              </a:ext>
            </a:extLst>
          </p:cNvPr>
          <p:cNvSpPr txBox="1"/>
          <p:nvPr/>
        </p:nvSpPr>
        <p:spPr>
          <a:xfrm>
            <a:off x="4760762" y="2740463"/>
            <a:ext cx="2093119" cy="2246769"/>
          </a:xfrm>
          <a:prstGeom prst="rect">
            <a:avLst/>
          </a:prstGeom>
          <a:noFill/>
        </p:spPr>
        <p:txBody>
          <a:bodyPr wrap="square" rtlCol="0">
            <a:spAutoFit/>
          </a:bodyPr>
          <a:lstStyle/>
          <a:p>
            <a:r>
              <a:rPr lang="en-US" dirty="0">
                <a:solidFill>
                  <a:srgbClr val="D1D5DB"/>
                </a:solidFill>
                <a:latin typeface="Söhne"/>
              </a:rPr>
              <a:t>Dimensional</a:t>
            </a:r>
            <a:r>
              <a:rPr lang="en-US" dirty="0"/>
              <a:t> </a:t>
            </a:r>
            <a:r>
              <a:rPr lang="en-US" dirty="0">
                <a:solidFill>
                  <a:srgbClr val="D1D5DB"/>
                </a:solidFill>
                <a:latin typeface="Söhne"/>
              </a:rPr>
              <a:t>reduction squeezes high-dimensional data into fewer dimensions, preserving important information. Think of it like compressing a complex image into a smaller file with minimal detail loss</a:t>
            </a:r>
            <a:r>
              <a:rPr lang="en-US" dirty="0"/>
              <a:t>.</a:t>
            </a:r>
            <a:endParaRPr lang="en-IN" dirty="0"/>
          </a:p>
        </p:txBody>
      </p:sp>
      <p:sp>
        <p:nvSpPr>
          <p:cNvPr id="29" name="TextBox 28">
            <a:extLst>
              <a:ext uri="{FF2B5EF4-FFF2-40B4-BE49-F238E27FC236}">
                <a16:creationId xmlns:a16="http://schemas.microsoft.com/office/drawing/2014/main" id="{88420EFB-8B88-EA29-41A5-2BC38C9EE6F9}"/>
              </a:ext>
            </a:extLst>
          </p:cNvPr>
          <p:cNvSpPr txBox="1"/>
          <p:nvPr/>
        </p:nvSpPr>
        <p:spPr>
          <a:xfrm>
            <a:off x="2691261" y="2740463"/>
            <a:ext cx="2032270" cy="2246769"/>
          </a:xfrm>
          <a:prstGeom prst="rect">
            <a:avLst/>
          </a:prstGeom>
          <a:noFill/>
        </p:spPr>
        <p:txBody>
          <a:bodyPr wrap="square" rtlCol="0">
            <a:spAutoFit/>
          </a:bodyPr>
          <a:lstStyle/>
          <a:p>
            <a:r>
              <a:rPr lang="en-US" dirty="0">
                <a:solidFill>
                  <a:srgbClr val="D1D5DB"/>
                </a:solidFill>
                <a:latin typeface="Söhne"/>
              </a:rPr>
              <a:t>Unsupervised learning lets machines discover hidden patterns in unlabeled data, like grouping similar items together or finding anomalies. It's like exploring a new world and uncovering its secrets without a map</a:t>
            </a:r>
            <a:r>
              <a:rPr lang="en-US" dirty="0">
                <a:solidFill>
                  <a:schemeClr val="bg1"/>
                </a:solidFill>
              </a:rPr>
              <a:t>.</a:t>
            </a:r>
          </a:p>
        </p:txBody>
      </p:sp>
      <p:sp>
        <p:nvSpPr>
          <p:cNvPr id="31" name="TextBox 30">
            <a:extLst>
              <a:ext uri="{FF2B5EF4-FFF2-40B4-BE49-F238E27FC236}">
                <a16:creationId xmlns:a16="http://schemas.microsoft.com/office/drawing/2014/main" id="{DA25220C-390A-A7CD-CC20-CF0F972A163A}"/>
              </a:ext>
            </a:extLst>
          </p:cNvPr>
          <p:cNvSpPr txBox="1"/>
          <p:nvPr/>
        </p:nvSpPr>
        <p:spPr>
          <a:xfrm>
            <a:off x="6891112" y="2740463"/>
            <a:ext cx="2032270" cy="2462213"/>
          </a:xfrm>
          <a:prstGeom prst="rect">
            <a:avLst/>
          </a:prstGeom>
          <a:noFill/>
        </p:spPr>
        <p:txBody>
          <a:bodyPr wrap="square" rtlCol="0">
            <a:spAutoFit/>
          </a:bodyPr>
          <a:lstStyle/>
          <a:p>
            <a:r>
              <a:rPr lang="en-US" b="0" i="0" dirty="0">
                <a:solidFill>
                  <a:srgbClr val="D1D5DB"/>
                </a:solidFill>
                <a:effectLst/>
                <a:latin typeface="Söhne"/>
              </a:rPr>
              <a:t>Ensemble models in machine learning blend predictions from multiple models for improved accuracy. Examples include Random Forests and Gradient Boosting, enhancing performance through collaborative learning.</a:t>
            </a:r>
            <a:endParaRPr lang="en-IN"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idx="2"/>
          </p:nvPr>
        </p:nvSpPr>
        <p:spPr>
          <a:xfrm>
            <a:off x="3409200" y="781050"/>
            <a:ext cx="2325600" cy="179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305" name="Google Shape;305;p40"/>
          <p:cNvSpPr txBox="1">
            <a:spLocks noGrp="1"/>
          </p:cNvSpPr>
          <p:nvPr>
            <p:ph type="title"/>
          </p:nvPr>
        </p:nvSpPr>
        <p:spPr>
          <a:xfrm>
            <a:off x="2265346" y="2952413"/>
            <a:ext cx="4970494" cy="695400"/>
          </a:xfrm>
          <a:prstGeom prst="rect">
            <a:avLst/>
          </a:prstGeom>
        </p:spPr>
        <p:txBody>
          <a:bodyPr spcFirstLastPara="1" wrap="square" lIns="91425" tIns="91425" rIns="91425" bIns="91425" anchor="ctr" anchorCtr="0">
            <a:noAutofit/>
          </a:bodyPr>
          <a:lstStyle/>
          <a:p>
            <a:pPr algn="l"/>
            <a:r>
              <a:rPr lang="en-IN" sz="3600" b="1" i="0" dirty="0">
                <a:solidFill>
                  <a:schemeClr val="accent2">
                    <a:lumMod val="40000"/>
                    <a:lumOff val="60000"/>
                  </a:schemeClr>
                </a:solidFill>
                <a:effectLst/>
                <a:latin typeface="Söhne"/>
              </a:rPr>
              <a:t>PROBABILISTIC MODEL</a:t>
            </a:r>
            <a:endParaRPr lang="en-IN" sz="3600" dirty="0">
              <a:solidFill>
                <a:schemeClr val="accent2">
                  <a:lumMod val="40000"/>
                  <a:lumOff val="60000"/>
                </a:schemeClr>
              </a:solidFill>
              <a:latin typeface="Söh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AF6FFD-CA58-9F6E-1225-B996F591F896}"/>
              </a:ext>
            </a:extLst>
          </p:cNvPr>
          <p:cNvSpPr>
            <a:spLocks noGrp="1"/>
          </p:cNvSpPr>
          <p:nvPr>
            <p:ph type="title"/>
          </p:nvPr>
        </p:nvSpPr>
        <p:spPr>
          <a:xfrm>
            <a:off x="835164" y="150350"/>
            <a:ext cx="7680000" cy="626700"/>
          </a:xfrm>
        </p:spPr>
        <p:txBody>
          <a:bodyPr/>
          <a:lstStyle/>
          <a:p>
            <a:r>
              <a:rPr lang="en-IN" sz="3200" b="1" i="0" dirty="0">
                <a:solidFill>
                  <a:schemeClr val="accent2">
                    <a:lumMod val="40000"/>
                    <a:lumOff val="60000"/>
                  </a:schemeClr>
                </a:solidFill>
                <a:effectLst/>
                <a:latin typeface="Söhne"/>
              </a:rPr>
              <a:t>PROBABILISTIC MODEL</a:t>
            </a:r>
            <a:br>
              <a:rPr lang="en-IN" sz="3200" dirty="0">
                <a:solidFill>
                  <a:schemeClr val="accent2">
                    <a:lumMod val="40000"/>
                    <a:lumOff val="60000"/>
                  </a:schemeClr>
                </a:solidFill>
                <a:latin typeface="Söhne"/>
              </a:rPr>
            </a:br>
            <a:endParaRPr lang="en-IN" dirty="0"/>
          </a:p>
        </p:txBody>
      </p:sp>
      <p:graphicFrame>
        <p:nvGraphicFramePr>
          <p:cNvPr id="15" name="Table 14">
            <a:extLst>
              <a:ext uri="{FF2B5EF4-FFF2-40B4-BE49-F238E27FC236}">
                <a16:creationId xmlns:a16="http://schemas.microsoft.com/office/drawing/2014/main" id="{DF5943E5-A599-6289-CE27-2E4B6D2641F5}"/>
              </a:ext>
            </a:extLst>
          </p:cNvPr>
          <p:cNvGraphicFramePr>
            <a:graphicFrameLocks noGrp="1"/>
          </p:cNvGraphicFramePr>
          <p:nvPr>
            <p:extLst>
              <p:ext uri="{D42A27DB-BD31-4B8C-83A1-F6EECF244321}">
                <p14:modId xmlns:p14="http://schemas.microsoft.com/office/powerpoint/2010/main" val="2983331436"/>
              </p:ext>
            </p:extLst>
          </p:nvPr>
        </p:nvGraphicFramePr>
        <p:xfrm>
          <a:off x="835164" y="915833"/>
          <a:ext cx="7387062" cy="3921638"/>
        </p:xfrm>
        <a:graphic>
          <a:graphicData uri="http://schemas.openxmlformats.org/drawingml/2006/table">
            <a:tbl>
              <a:tblPr firstRow="1" bandRow="1">
                <a:tableStyleId>{8EE6BBDB-146D-4232-BB9D-640BE0889598}</a:tableStyleId>
              </a:tblPr>
              <a:tblGrid>
                <a:gridCol w="2462354">
                  <a:extLst>
                    <a:ext uri="{9D8B030D-6E8A-4147-A177-3AD203B41FA5}">
                      <a16:colId xmlns:a16="http://schemas.microsoft.com/office/drawing/2014/main" val="1606422845"/>
                    </a:ext>
                  </a:extLst>
                </a:gridCol>
                <a:gridCol w="2462354">
                  <a:extLst>
                    <a:ext uri="{9D8B030D-6E8A-4147-A177-3AD203B41FA5}">
                      <a16:colId xmlns:a16="http://schemas.microsoft.com/office/drawing/2014/main" val="2482047916"/>
                    </a:ext>
                  </a:extLst>
                </a:gridCol>
                <a:gridCol w="2462354">
                  <a:extLst>
                    <a:ext uri="{9D8B030D-6E8A-4147-A177-3AD203B41FA5}">
                      <a16:colId xmlns:a16="http://schemas.microsoft.com/office/drawing/2014/main" val="2574239147"/>
                    </a:ext>
                  </a:extLst>
                </a:gridCol>
              </a:tblGrid>
              <a:tr h="3921638">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3603184"/>
                  </a:ext>
                </a:extLst>
              </a:tr>
            </a:tbl>
          </a:graphicData>
        </a:graphic>
      </p:graphicFrame>
      <p:graphicFrame>
        <p:nvGraphicFramePr>
          <p:cNvPr id="16" name="Table 15">
            <a:extLst>
              <a:ext uri="{FF2B5EF4-FFF2-40B4-BE49-F238E27FC236}">
                <a16:creationId xmlns:a16="http://schemas.microsoft.com/office/drawing/2014/main" id="{B28522A8-84D9-80D8-E60B-B2C26955D520}"/>
              </a:ext>
            </a:extLst>
          </p:cNvPr>
          <p:cNvGraphicFramePr>
            <a:graphicFrameLocks noGrp="1"/>
          </p:cNvGraphicFramePr>
          <p:nvPr>
            <p:extLst>
              <p:ext uri="{D42A27DB-BD31-4B8C-83A1-F6EECF244321}">
                <p14:modId xmlns:p14="http://schemas.microsoft.com/office/powerpoint/2010/main" val="1266017247"/>
              </p:ext>
            </p:extLst>
          </p:nvPr>
        </p:nvGraphicFramePr>
        <p:xfrm>
          <a:off x="835164" y="915833"/>
          <a:ext cx="7387062" cy="626700"/>
        </p:xfrm>
        <a:graphic>
          <a:graphicData uri="http://schemas.openxmlformats.org/drawingml/2006/table">
            <a:tbl>
              <a:tblPr firstRow="1" bandRow="1">
                <a:tableStyleId>{8EE6BBDB-146D-4232-BB9D-640BE0889598}</a:tableStyleId>
              </a:tblPr>
              <a:tblGrid>
                <a:gridCol w="2462354">
                  <a:extLst>
                    <a:ext uri="{9D8B030D-6E8A-4147-A177-3AD203B41FA5}">
                      <a16:colId xmlns:a16="http://schemas.microsoft.com/office/drawing/2014/main" val="3722611281"/>
                    </a:ext>
                  </a:extLst>
                </a:gridCol>
                <a:gridCol w="2462354">
                  <a:extLst>
                    <a:ext uri="{9D8B030D-6E8A-4147-A177-3AD203B41FA5}">
                      <a16:colId xmlns:a16="http://schemas.microsoft.com/office/drawing/2014/main" val="247185080"/>
                    </a:ext>
                  </a:extLst>
                </a:gridCol>
                <a:gridCol w="2462354">
                  <a:extLst>
                    <a:ext uri="{9D8B030D-6E8A-4147-A177-3AD203B41FA5}">
                      <a16:colId xmlns:a16="http://schemas.microsoft.com/office/drawing/2014/main" val="1661340469"/>
                    </a:ext>
                  </a:extLst>
                </a:gridCol>
              </a:tblGrid>
              <a:tr h="6267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dirty="0">
                          <a:solidFill>
                            <a:schemeClr val="accent2">
                              <a:lumMod val="40000"/>
                              <a:lumOff val="60000"/>
                            </a:schemeClr>
                          </a:solidFill>
                          <a:effectLst/>
                          <a:latin typeface="Söhne"/>
                        </a:rPr>
                        <a:t>GAUSSIAN MIXTURE MODEL</a:t>
                      </a:r>
                    </a:p>
                  </a:txBody>
                  <a:tcPr/>
                </a:tc>
                <a:tc>
                  <a:txBody>
                    <a:bodyPr/>
                    <a:lstStyle/>
                    <a:p>
                      <a:r>
                        <a:rPr lang="en-IN" sz="1600" b="1" i="0" dirty="0">
                          <a:solidFill>
                            <a:schemeClr val="accent2">
                              <a:lumMod val="40000"/>
                              <a:lumOff val="60000"/>
                            </a:schemeClr>
                          </a:solidFill>
                          <a:effectLst/>
                          <a:latin typeface="Söhne"/>
                        </a:rPr>
                        <a:t>NAIVE BAYES CLASSIFIER MODEL</a:t>
                      </a:r>
                      <a:endParaRPr lang="en-IN" sz="1600"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dirty="0">
                          <a:solidFill>
                            <a:schemeClr val="accent2">
                              <a:lumMod val="40000"/>
                              <a:lumOff val="60000"/>
                            </a:schemeClr>
                          </a:solidFill>
                          <a:effectLst/>
                          <a:latin typeface="Söhne"/>
                        </a:rPr>
                        <a:t>HIDDEN MARKOV MODEL</a:t>
                      </a:r>
                    </a:p>
                    <a:p>
                      <a:endParaRPr lang="en-IN" dirty="0"/>
                    </a:p>
                  </a:txBody>
                  <a:tcPr/>
                </a:tc>
                <a:extLst>
                  <a:ext uri="{0D108BD9-81ED-4DB2-BD59-A6C34878D82A}">
                    <a16:rowId xmlns:a16="http://schemas.microsoft.com/office/drawing/2014/main" val="2339835805"/>
                  </a:ext>
                </a:extLst>
              </a:tr>
            </a:tbl>
          </a:graphicData>
        </a:graphic>
      </p:graphicFrame>
      <p:sp>
        <p:nvSpPr>
          <p:cNvPr id="18" name="TextBox 17">
            <a:extLst>
              <a:ext uri="{FF2B5EF4-FFF2-40B4-BE49-F238E27FC236}">
                <a16:creationId xmlns:a16="http://schemas.microsoft.com/office/drawing/2014/main" id="{EF60D55C-880B-183F-248C-70D0F4799F44}"/>
              </a:ext>
            </a:extLst>
          </p:cNvPr>
          <p:cNvSpPr txBox="1"/>
          <p:nvPr/>
        </p:nvSpPr>
        <p:spPr>
          <a:xfrm>
            <a:off x="921774" y="1513483"/>
            <a:ext cx="2286000" cy="3323987"/>
          </a:xfrm>
          <a:prstGeom prst="rect">
            <a:avLst/>
          </a:prstGeom>
          <a:noFill/>
        </p:spPr>
        <p:txBody>
          <a:bodyPr wrap="square" rtlCol="0">
            <a:spAutoFit/>
          </a:bodyPr>
          <a:lstStyle/>
          <a:p>
            <a:br>
              <a:rPr lang="en-US" dirty="0"/>
            </a:br>
            <a:r>
              <a:rPr lang="en-US" b="0" i="0" dirty="0">
                <a:solidFill>
                  <a:srgbClr val="D1D5DB"/>
                </a:solidFill>
                <a:effectLst/>
                <a:latin typeface="Söhne"/>
              </a:rPr>
              <a:t>A Gaussian Mixture Model (GMM) is a statistical model that expresses a dataset as a mix of Gaussian distributions, enabling it to identify patterns and clusters. It estimates parameters like means and covariances using the Expectation-Maximization algorithm, making it useful in machine learning for tasks like clustering and density estimation.</a:t>
            </a:r>
            <a:endParaRPr lang="en-IN" dirty="0"/>
          </a:p>
        </p:txBody>
      </p:sp>
      <p:sp>
        <p:nvSpPr>
          <p:cNvPr id="19" name="TextBox 18">
            <a:extLst>
              <a:ext uri="{FF2B5EF4-FFF2-40B4-BE49-F238E27FC236}">
                <a16:creationId xmlns:a16="http://schemas.microsoft.com/office/drawing/2014/main" id="{F6EC6F1E-6B76-2E5F-5577-889CEF4FF817}"/>
              </a:ext>
            </a:extLst>
          </p:cNvPr>
          <p:cNvSpPr txBox="1"/>
          <p:nvPr/>
        </p:nvSpPr>
        <p:spPr>
          <a:xfrm>
            <a:off x="3406877" y="1777181"/>
            <a:ext cx="2168013" cy="2031325"/>
          </a:xfrm>
          <a:prstGeom prst="rect">
            <a:avLst/>
          </a:prstGeom>
          <a:noFill/>
        </p:spPr>
        <p:txBody>
          <a:bodyPr wrap="square" rtlCol="0">
            <a:spAutoFit/>
          </a:bodyPr>
          <a:lstStyle/>
          <a:p>
            <a:r>
              <a:rPr lang="en-US" dirty="0">
                <a:solidFill>
                  <a:srgbClr val="D1D5DB"/>
                </a:solidFill>
                <a:latin typeface="Söhne"/>
              </a:rPr>
              <a:t>Naive Bayes classifier is a probabilistic machine learning model based on Bayes' theorem. It assumes independence between features and is particularly efficient for text classification and spam filtering.</a:t>
            </a:r>
            <a:endParaRPr lang="en-IN" dirty="0">
              <a:solidFill>
                <a:srgbClr val="D1D5DB"/>
              </a:solidFill>
              <a:latin typeface="Söhne"/>
            </a:endParaRPr>
          </a:p>
        </p:txBody>
      </p:sp>
      <p:sp>
        <p:nvSpPr>
          <p:cNvPr id="20" name="TextBox 19">
            <a:extLst>
              <a:ext uri="{FF2B5EF4-FFF2-40B4-BE49-F238E27FC236}">
                <a16:creationId xmlns:a16="http://schemas.microsoft.com/office/drawing/2014/main" id="{74D30358-FD5B-096C-169C-8174CBB094CC}"/>
              </a:ext>
            </a:extLst>
          </p:cNvPr>
          <p:cNvSpPr txBox="1"/>
          <p:nvPr/>
        </p:nvSpPr>
        <p:spPr bwMode="gray">
          <a:xfrm>
            <a:off x="5891981" y="1681316"/>
            <a:ext cx="2168013" cy="2677656"/>
          </a:xfrm>
          <a:prstGeom prst="rect">
            <a:avLst/>
          </a:prstGeom>
          <a:noFill/>
        </p:spPr>
        <p:txBody>
          <a:bodyPr wrap="square" rtlCol="0">
            <a:spAutoFit/>
          </a:bodyPr>
          <a:lstStyle/>
          <a:p>
            <a:r>
              <a:rPr lang="en-US" dirty="0">
                <a:solidFill>
                  <a:srgbClr val="D1D5DB"/>
                </a:solidFill>
                <a:latin typeface="Söhne"/>
              </a:rPr>
              <a:t>Hidden Markov Models (HMMs) are statistical models that represent a system with hidden states, observed through a sequence of observable outputs. Widely used in machine learning, HMMs are employed for tasks like speech recognition, bioinformatics, and natural language processing.</a:t>
            </a:r>
            <a:endParaRPr lang="en-IN" dirty="0">
              <a:solidFill>
                <a:srgbClr val="D1D5DB"/>
              </a:solidFill>
              <a:latin typeface="Söhne"/>
            </a:endParaRPr>
          </a:p>
        </p:txBody>
      </p:sp>
    </p:spTree>
    <p:extLst>
      <p:ext uri="{BB962C8B-B14F-4D97-AF65-F5344CB8AC3E}">
        <p14:creationId xmlns:p14="http://schemas.microsoft.com/office/powerpoint/2010/main" val="147005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F5E3F0-CEB5-0D37-DD82-96021F911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063" y="1639610"/>
            <a:ext cx="2772886" cy="2249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9E15E82-E0EE-8368-CB70-D2E6677510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5872" y="1632191"/>
            <a:ext cx="2883016" cy="28105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86D9F8F1-236A-B44F-DEAB-A1A924EA18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1811" y="1648380"/>
            <a:ext cx="2925020" cy="1762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15">
            <a:extLst>
              <a:ext uri="{FF2B5EF4-FFF2-40B4-BE49-F238E27FC236}">
                <a16:creationId xmlns:a16="http://schemas.microsoft.com/office/drawing/2014/main" id="{E72CC290-6037-FFC6-53C9-ED4620FFEC93}"/>
              </a:ext>
            </a:extLst>
          </p:cNvPr>
          <p:cNvSpPr/>
          <p:nvPr/>
        </p:nvSpPr>
        <p:spPr>
          <a:xfrm>
            <a:off x="379148" y="700800"/>
            <a:ext cx="8627683" cy="553998"/>
          </a:xfrm>
          <a:prstGeom prst="rect">
            <a:avLst/>
          </a:prstGeom>
          <a:noFill/>
        </p:spPr>
        <p:txBody>
          <a:bodyPr wrap="none" lIns="91440" tIns="45720" rIns="91440" bIns="45720">
            <a:spAutoFit/>
          </a:bodyPr>
          <a:lstStyle/>
          <a:p>
            <a:pPr algn="ctr"/>
            <a:r>
              <a:rPr lang="en-US" sz="3000" b="1" cap="none" spc="50" dirty="0">
                <a:ln w="0"/>
                <a:solidFill>
                  <a:schemeClr val="bg1"/>
                </a:solidFill>
                <a:effectLst>
                  <a:innerShdw blurRad="63500" dist="50800" dir="13500000">
                    <a:srgbClr val="000000">
                      <a:alpha val="50000"/>
                    </a:srgbClr>
                  </a:innerShdw>
                </a:effectLst>
              </a:rPr>
              <a:t>VISUALISATION OF PROBABILISTIC MODEL</a:t>
            </a:r>
          </a:p>
        </p:txBody>
      </p:sp>
      <p:sp>
        <p:nvSpPr>
          <p:cNvPr id="17" name="TextBox 16">
            <a:extLst>
              <a:ext uri="{FF2B5EF4-FFF2-40B4-BE49-F238E27FC236}">
                <a16:creationId xmlns:a16="http://schemas.microsoft.com/office/drawing/2014/main" id="{C362EE18-96A1-B733-6AF1-C7142B6D1BD3}"/>
              </a:ext>
            </a:extLst>
          </p:cNvPr>
          <p:cNvSpPr txBox="1"/>
          <p:nvPr/>
        </p:nvSpPr>
        <p:spPr>
          <a:xfrm>
            <a:off x="474244" y="3965736"/>
            <a:ext cx="23054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dirty="0">
                <a:solidFill>
                  <a:schemeClr val="accent2">
                    <a:lumMod val="40000"/>
                    <a:lumOff val="60000"/>
                  </a:schemeClr>
                </a:solidFill>
                <a:effectLst/>
                <a:latin typeface="Söhne"/>
              </a:rPr>
              <a:t>GAUSSIAN MIXTURE MODEL</a:t>
            </a:r>
          </a:p>
        </p:txBody>
      </p:sp>
      <p:sp>
        <p:nvSpPr>
          <p:cNvPr id="19" name="TextBox 18">
            <a:extLst>
              <a:ext uri="{FF2B5EF4-FFF2-40B4-BE49-F238E27FC236}">
                <a16:creationId xmlns:a16="http://schemas.microsoft.com/office/drawing/2014/main" id="{4C918592-B0F2-3263-CC9C-70E86D4908B2}"/>
              </a:ext>
            </a:extLst>
          </p:cNvPr>
          <p:cNvSpPr txBox="1"/>
          <p:nvPr/>
        </p:nvSpPr>
        <p:spPr>
          <a:xfrm>
            <a:off x="3316485" y="4527154"/>
            <a:ext cx="4618434" cy="307777"/>
          </a:xfrm>
          <a:prstGeom prst="rect">
            <a:avLst/>
          </a:prstGeom>
          <a:noFill/>
        </p:spPr>
        <p:txBody>
          <a:bodyPr wrap="square">
            <a:spAutoFit/>
          </a:bodyPr>
          <a:lstStyle/>
          <a:p>
            <a:r>
              <a:rPr lang="en-IN" sz="1400" b="1" i="0" dirty="0">
                <a:solidFill>
                  <a:schemeClr val="bg1"/>
                </a:solidFill>
                <a:effectLst/>
                <a:latin typeface="Söhne"/>
              </a:rPr>
              <a:t>NAIVE BAYES CLASSIFIER MODEL</a:t>
            </a:r>
            <a:endParaRPr lang="en-IN" sz="1400" b="1" dirty="0">
              <a:solidFill>
                <a:schemeClr val="bg1"/>
              </a:solidFill>
            </a:endParaRPr>
          </a:p>
        </p:txBody>
      </p:sp>
      <p:sp>
        <p:nvSpPr>
          <p:cNvPr id="20" name="TextBox 19">
            <a:extLst>
              <a:ext uri="{FF2B5EF4-FFF2-40B4-BE49-F238E27FC236}">
                <a16:creationId xmlns:a16="http://schemas.microsoft.com/office/drawing/2014/main" id="{80A44575-89C7-7243-BB91-ED8A8C9A17F5}"/>
              </a:ext>
            </a:extLst>
          </p:cNvPr>
          <p:cNvSpPr txBox="1"/>
          <p:nvPr/>
        </p:nvSpPr>
        <p:spPr>
          <a:xfrm>
            <a:off x="6715125" y="3525731"/>
            <a:ext cx="2109873" cy="523220"/>
          </a:xfrm>
          <a:prstGeom prst="rect">
            <a:avLst/>
          </a:prstGeom>
          <a:noFill/>
        </p:spPr>
        <p:txBody>
          <a:bodyPr wrap="none" rtlCol="0">
            <a:spAutoFit/>
          </a:bodyPr>
          <a:lstStyle/>
          <a:p>
            <a:r>
              <a:rPr lang="en-IN" sz="1400" b="1" i="0" dirty="0">
                <a:solidFill>
                  <a:schemeClr val="bg1"/>
                </a:solidFill>
                <a:effectLst/>
                <a:latin typeface="Söhne"/>
              </a:rPr>
              <a:t>HIDDEN MARKOV MODEL</a:t>
            </a:r>
          </a:p>
          <a:p>
            <a:endParaRPr lang="en-IN" b="1" dirty="0">
              <a:solidFill>
                <a:schemeClr val="bg1"/>
              </a:solidFill>
            </a:endParaRPr>
          </a:p>
        </p:txBody>
      </p:sp>
    </p:spTree>
    <p:extLst>
      <p:ext uri="{BB962C8B-B14F-4D97-AF65-F5344CB8AC3E}">
        <p14:creationId xmlns:p14="http://schemas.microsoft.com/office/powerpoint/2010/main" val="332859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818C4D-6A5E-6624-4F8E-70B8C7FA3E85}"/>
              </a:ext>
            </a:extLst>
          </p:cNvPr>
          <p:cNvSpPr txBox="1"/>
          <p:nvPr/>
        </p:nvSpPr>
        <p:spPr>
          <a:xfrm>
            <a:off x="1998928" y="511024"/>
            <a:ext cx="6074830"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LOSS CURVES </a:t>
            </a:r>
            <a:r>
              <a:rPr lang="en-US" sz="3000" b="1" cap="none" spc="50" dirty="0">
                <a:ln w="0"/>
                <a:solidFill>
                  <a:schemeClr val="bg1"/>
                </a:solidFill>
                <a:effectLst>
                  <a:innerShdw blurRad="63500" dist="50800" dir="13500000">
                    <a:srgbClr val="000000">
                      <a:alpha val="50000"/>
                    </a:srgbClr>
                  </a:innerShdw>
                </a:effectLst>
              </a:rPr>
              <a:t>OF PROBABILISTIC MODEL</a:t>
            </a:r>
            <a:endParaRPr lang="en-US" sz="3000" b="1" spc="50" dirty="0">
              <a:ln w="0"/>
              <a:solidFill>
                <a:schemeClr val="bg1"/>
              </a:solidFill>
              <a:effectLst>
                <a:innerShdw blurRad="63500" dist="50800" dir="13500000">
                  <a:srgbClr val="000000">
                    <a:alpha val="50000"/>
                  </a:srgbClr>
                </a:innerShdw>
              </a:effectLst>
            </a:endParaRPr>
          </a:p>
        </p:txBody>
      </p:sp>
      <p:pic>
        <p:nvPicPr>
          <p:cNvPr id="4" name="Picture 3">
            <a:extLst>
              <a:ext uri="{FF2B5EF4-FFF2-40B4-BE49-F238E27FC236}">
                <a16:creationId xmlns:a16="http://schemas.microsoft.com/office/drawing/2014/main" id="{AF769A84-794B-D4F1-8D29-0067EAC027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5" y="1572854"/>
            <a:ext cx="2856074" cy="2194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32636242-4716-ECBA-22CD-7CD9C72E3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2513" y="1572854"/>
            <a:ext cx="2856074" cy="2194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BF7BEA78-1799-D5B2-BAA0-F34B777885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4221" y="1572854"/>
            <a:ext cx="3198974" cy="2194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CBF5917A-336A-BFFB-433B-632EDB339D15}"/>
              </a:ext>
            </a:extLst>
          </p:cNvPr>
          <p:cNvSpPr txBox="1"/>
          <p:nvPr/>
        </p:nvSpPr>
        <p:spPr>
          <a:xfrm>
            <a:off x="421481" y="3767522"/>
            <a:ext cx="461486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dirty="0">
                <a:solidFill>
                  <a:schemeClr val="accent2">
                    <a:lumMod val="40000"/>
                    <a:lumOff val="60000"/>
                  </a:schemeClr>
                </a:solidFill>
                <a:effectLst/>
                <a:latin typeface="Söhne"/>
              </a:rPr>
              <a:t>GAUSSIAN MIXTURE MODEL</a:t>
            </a:r>
          </a:p>
        </p:txBody>
      </p:sp>
      <p:sp>
        <p:nvSpPr>
          <p:cNvPr id="10" name="TextBox 9">
            <a:extLst>
              <a:ext uri="{FF2B5EF4-FFF2-40B4-BE49-F238E27FC236}">
                <a16:creationId xmlns:a16="http://schemas.microsoft.com/office/drawing/2014/main" id="{6FBF6112-DB35-F5E2-07B1-A2BE7FE974C9}"/>
              </a:ext>
            </a:extLst>
          </p:cNvPr>
          <p:cNvSpPr txBox="1"/>
          <p:nvPr/>
        </p:nvSpPr>
        <p:spPr>
          <a:xfrm>
            <a:off x="3125034" y="3767522"/>
            <a:ext cx="4614862" cy="307777"/>
          </a:xfrm>
          <a:prstGeom prst="rect">
            <a:avLst/>
          </a:prstGeom>
          <a:noFill/>
        </p:spPr>
        <p:txBody>
          <a:bodyPr wrap="square">
            <a:spAutoFit/>
          </a:bodyPr>
          <a:lstStyle/>
          <a:p>
            <a:r>
              <a:rPr lang="en-IN" sz="1400" b="1" i="0" dirty="0">
                <a:solidFill>
                  <a:schemeClr val="bg1"/>
                </a:solidFill>
                <a:effectLst/>
                <a:latin typeface="Söhne"/>
              </a:rPr>
              <a:t>NAIVE BAYES CLASSIFIER MODEL</a:t>
            </a:r>
            <a:endParaRPr lang="en-IN" sz="1400" b="1" dirty="0">
              <a:solidFill>
                <a:schemeClr val="bg1"/>
              </a:solidFill>
            </a:endParaRPr>
          </a:p>
        </p:txBody>
      </p:sp>
      <p:sp>
        <p:nvSpPr>
          <p:cNvPr id="12" name="TextBox 11">
            <a:extLst>
              <a:ext uri="{FF2B5EF4-FFF2-40B4-BE49-F238E27FC236}">
                <a16:creationId xmlns:a16="http://schemas.microsoft.com/office/drawing/2014/main" id="{9F9283A1-3FC8-D227-4F55-7DB142AA2B6D}"/>
              </a:ext>
            </a:extLst>
          </p:cNvPr>
          <p:cNvSpPr txBox="1"/>
          <p:nvPr/>
        </p:nvSpPr>
        <p:spPr>
          <a:xfrm>
            <a:off x="6785764" y="3813689"/>
            <a:ext cx="4614862" cy="523220"/>
          </a:xfrm>
          <a:prstGeom prst="rect">
            <a:avLst/>
          </a:prstGeom>
          <a:noFill/>
        </p:spPr>
        <p:txBody>
          <a:bodyPr wrap="square">
            <a:spAutoFit/>
          </a:bodyPr>
          <a:lstStyle/>
          <a:p>
            <a:r>
              <a:rPr lang="en-IN" sz="1400" b="1" i="0" dirty="0">
                <a:solidFill>
                  <a:schemeClr val="bg1"/>
                </a:solidFill>
                <a:effectLst/>
                <a:latin typeface="Söhne"/>
              </a:rPr>
              <a:t>HIDDEN MARKOV MODEL</a:t>
            </a:r>
          </a:p>
          <a:p>
            <a:endParaRPr lang="en-IN" b="1" dirty="0">
              <a:solidFill>
                <a:schemeClr val="bg1"/>
              </a:solidFill>
            </a:endParaRPr>
          </a:p>
        </p:txBody>
      </p:sp>
    </p:spTree>
    <p:extLst>
      <p:ext uri="{BB962C8B-B14F-4D97-AF65-F5344CB8AC3E}">
        <p14:creationId xmlns:p14="http://schemas.microsoft.com/office/powerpoint/2010/main" val="3803261428"/>
      </p:ext>
    </p:extLst>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1184</Words>
  <Application>Microsoft Office PowerPoint</Application>
  <PresentationFormat>On-screen Show (16:9)</PresentationFormat>
  <Paragraphs>147</Paragraphs>
  <Slides>30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Muli</vt:lpstr>
      <vt:lpstr>Raleway ExtraBold</vt:lpstr>
      <vt:lpstr>Raleway Black</vt:lpstr>
      <vt:lpstr>Open Sans</vt:lpstr>
      <vt:lpstr>Montserrat</vt:lpstr>
      <vt:lpstr>Söhne</vt:lpstr>
      <vt:lpstr>Oswald</vt:lpstr>
      <vt:lpstr>Arial</vt:lpstr>
      <vt:lpstr>Cybersecurity Agency by Slidesgo</vt:lpstr>
      <vt:lpstr>INTRUSION DETECTION SYSTEM  REVIEW 2</vt:lpstr>
      <vt:lpstr>CONTENTS OF THIS REVIEW</vt:lpstr>
      <vt:lpstr>WHAT DO WE DO?</vt:lpstr>
      <vt:lpstr>WHY ML IN IDS</vt:lpstr>
      <vt:lpstr>OUR MODELS IN REVIEW 2</vt:lpstr>
      <vt:lpstr>01</vt:lpstr>
      <vt:lpstr>PROBABILISTIC MODEL </vt:lpstr>
      <vt:lpstr>PowerPoint Presentation</vt:lpstr>
      <vt:lpstr>PowerPoint Presentation</vt:lpstr>
      <vt:lpstr>PowerPoint Presentation</vt:lpstr>
      <vt:lpstr>PowerPoint Presentation</vt:lpstr>
      <vt:lpstr>UNSUPERVISED MODEL</vt:lpstr>
      <vt:lpstr>PowerPoint Presentation</vt:lpstr>
      <vt:lpstr>PowerPoint Presentation</vt:lpstr>
      <vt:lpstr>PowerPoint Presentation</vt:lpstr>
      <vt:lpstr>PowerPoint Presentation</vt:lpstr>
      <vt:lpstr>DIMENSIONALITY REDUCTION</vt:lpstr>
      <vt:lpstr>DIMENSIONALITY REDUCTION </vt:lpstr>
      <vt:lpstr>PowerPoint Presentation</vt:lpstr>
      <vt:lpstr>PowerPoint Presentation</vt:lpstr>
      <vt:lpstr>PowerPoint Presentation</vt:lpstr>
      <vt:lpstr>PowerPoint Presentation</vt:lpstr>
      <vt:lpstr>ENSEMBLE MODEL</vt:lpstr>
      <vt:lpstr>ENSEMBLE MODEL</vt:lpstr>
      <vt:lpstr>PowerPoint Presentation</vt:lpstr>
      <vt:lpstr>PowerPoint Presentation</vt:lpstr>
      <vt:lpstr>PowerPoint Presentation</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SYSTEM – REVIEW 2</dc:title>
  <dc:creator>Ganesh Harsha</dc:creator>
  <cp:lastModifiedBy>Tangudu Harsha Vardhan</cp:lastModifiedBy>
  <cp:revision>20</cp:revision>
  <dcterms:modified xsi:type="dcterms:W3CDTF">2023-12-14T09:52:52Z</dcterms:modified>
</cp:coreProperties>
</file>